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74" r:id="rId3"/>
    <p:sldId id="259" r:id="rId4"/>
    <p:sldId id="257" r:id="rId5"/>
    <p:sldId id="262" r:id="rId6"/>
    <p:sldId id="277" r:id="rId7"/>
    <p:sldId id="278" r:id="rId8"/>
    <p:sldId id="264" r:id="rId9"/>
    <p:sldId id="265" r:id="rId10"/>
    <p:sldId id="266" r:id="rId11"/>
    <p:sldId id="260" r:id="rId12"/>
    <p:sldId id="258" r:id="rId13"/>
    <p:sldId id="267" r:id="rId14"/>
    <p:sldId id="268" r:id="rId15"/>
    <p:sldId id="269" r:id="rId16"/>
    <p:sldId id="271" r:id="rId17"/>
    <p:sldId id="272" r:id="rId18"/>
    <p:sldId id="273" r:id="rId19"/>
    <p:sldId id="263" r:id="rId20"/>
    <p:sldId id="275" r:id="rId2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31D55E-78E7-4DE7-AF9B-BDF38A94C570}" type="doc">
      <dgm:prSet loTypeId="urn:microsoft.com/office/officeart/2005/8/layout/gear1" loCatId="cycle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zh-TW" altLang="en-US"/>
        </a:p>
      </dgm:t>
    </dgm:pt>
    <dgm:pt modelId="{999F24F9-90F6-4B28-941F-3CFF22EC26D3}">
      <dgm:prSet phldrT="[文字]" custT="1"/>
      <dgm:spPr/>
      <dgm:t>
        <a:bodyPr/>
        <a:lstStyle/>
        <a:p>
          <a:r>
            <a:rPr lang="zh-TW" altLang="en-US" sz="1200" dirty="0"/>
            <a:t>心理</a:t>
          </a:r>
        </a:p>
      </dgm:t>
    </dgm:pt>
    <dgm:pt modelId="{BC4C22F6-F968-433E-B3C8-7C2B8F603631}" type="parTrans" cxnId="{69E85D40-F4C0-4911-B7DF-DD5A9CA608E9}">
      <dgm:prSet/>
      <dgm:spPr/>
      <dgm:t>
        <a:bodyPr/>
        <a:lstStyle/>
        <a:p>
          <a:endParaRPr lang="zh-TW" altLang="en-US"/>
        </a:p>
      </dgm:t>
    </dgm:pt>
    <dgm:pt modelId="{8A69F815-6DCC-4224-B9EC-1DDCCE961F32}" type="sibTrans" cxnId="{69E85D40-F4C0-4911-B7DF-DD5A9CA608E9}">
      <dgm:prSet/>
      <dgm:spPr/>
      <dgm:t>
        <a:bodyPr/>
        <a:lstStyle/>
        <a:p>
          <a:endParaRPr lang="zh-TW" altLang="en-US"/>
        </a:p>
      </dgm:t>
    </dgm:pt>
    <dgm:pt modelId="{18656E10-A5AC-4A3F-9A62-6BCA6E06BD21}">
      <dgm:prSet phldrT="[文字]" custT="1"/>
      <dgm:spPr/>
      <dgm:t>
        <a:bodyPr/>
        <a:lstStyle/>
        <a:p>
          <a:r>
            <a:rPr lang="zh-TW" altLang="en-US" sz="1200" dirty="0"/>
            <a:t>教育</a:t>
          </a:r>
        </a:p>
      </dgm:t>
    </dgm:pt>
    <dgm:pt modelId="{6B46EE90-60F7-47DA-A8C9-9A1C359921D4}" type="parTrans" cxnId="{C9719224-A8CF-49F4-9487-9A7A9C766AE8}">
      <dgm:prSet/>
      <dgm:spPr/>
      <dgm:t>
        <a:bodyPr/>
        <a:lstStyle/>
        <a:p>
          <a:endParaRPr lang="zh-TW" altLang="en-US"/>
        </a:p>
      </dgm:t>
    </dgm:pt>
    <dgm:pt modelId="{5FFD0189-A956-456F-8BC6-634D31AB8E91}" type="sibTrans" cxnId="{C9719224-A8CF-49F4-9487-9A7A9C766AE8}">
      <dgm:prSet/>
      <dgm:spPr/>
      <dgm:t>
        <a:bodyPr/>
        <a:lstStyle/>
        <a:p>
          <a:endParaRPr lang="zh-TW" altLang="en-US"/>
        </a:p>
      </dgm:t>
    </dgm:pt>
    <dgm:pt modelId="{BE5E3454-0D0E-4796-B21F-956496998AD5}">
      <dgm:prSet phldrT="[文字]"/>
      <dgm:spPr/>
      <dgm:t>
        <a:bodyPr/>
        <a:lstStyle/>
        <a:p>
          <a:endParaRPr lang="zh-TW" altLang="en-US" dirty="0"/>
        </a:p>
      </dgm:t>
    </dgm:pt>
    <dgm:pt modelId="{B2EC4E0A-1BDA-410B-BDEA-9C8E7D7D12F4}" type="parTrans" cxnId="{4A7CEE03-19A9-4E8D-AC6E-858A1A7BDBC9}">
      <dgm:prSet/>
      <dgm:spPr/>
      <dgm:t>
        <a:bodyPr/>
        <a:lstStyle/>
        <a:p>
          <a:endParaRPr lang="zh-TW" altLang="en-US"/>
        </a:p>
      </dgm:t>
    </dgm:pt>
    <dgm:pt modelId="{1540EA76-628B-4FF2-A52A-067F2291C370}" type="sibTrans" cxnId="{4A7CEE03-19A9-4E8D-AC6E-858A1A7BDBC9}">
      <dgm:prSet/>
      <dgm:spPr/>
      <dgm:t>
        <a:bodyPr/>
        <a:lstStyle/>
        <a:p>
          <a:endParaRPr lang="zh-TW" altLang="en-US"/>
        </a:p>
      </dgm:t>
    </dgm:pt>
    <dgm:pt modelId="{CDE0BAFC-3D9A-44EB-AD77-87FF2E0858CD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200" dirty="0"/>
            <a:t>社政</a:t>
          </a:r>
        </a:p>
      </dgm:t>
    </dgm:pt>
    <dgm:pt modelId="{C3B3658A-0693-44D9-B4F0-8A36B9A342FD}" type="parTrans" cxnId="{C36DC43D-755F-4FC5-86AB-DF9E594BFFFF}">
      <dgm:prSet/>
      <dgm:spPr/>
      <dgm:t>
        <a:bodyPr/>
        <a:lstStyle/>
        <a:p>
          <a:endParaRPr lang="zh-TW" altLang="en-US"/>
        </a:p>
      </dgm:t>
    </dgm:pt>
    <dgm:pt modelId="{1F2B0E41-E5D1-4898-B85B-DA577E0EE61B}" type="sibTrans" cxnId="{C36DC43D-755F-4FC5-86AB-DF9E594BFFFF}">
      <dgm:prSet/>
      <dgm:spPr/>
      <dgm:t>
        <a:bodyPr/>
        <a:lstStyle/>
        <a:p>
          <a:endParaRPr lang="zh-TW" altLang="en-US"/>
        </a:p>
      </dgm:t>
    </dgm:pt>
    <dgm:pt modelId="{B1303783-D858-4DA3-B52F-60CC11A38BB6}" type="pres">
      <dgm:prSet presAssocID="{6731D55E-78E7-4DE7-AF9B-BDF38A94C570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58737DB7-7001-453D-AC32-618C1C647B82}" type="pres">
      <dgm:prSet presAssocID="{999F24F9-90F6-4B28-941F-3CFF22EC26D3}" presName="gear1" presStyleLbl="node1" presStyleIdx="0" presStyleCnt="3" custLinFactNeighborX="-3895" custLinFactNeighborY="6927">
        <dgm:presLayoutVars>
          <dgm:chMax val="1"/>
          <dgm:bulletEnabled val="1"/>
        </dgm:presLayoutVars>
      </dgm:prSet>
      <dgm:spPr/>
    </dgm:pt>
    <dgm:pt modelId="{9904FC13-B898-44B0-ABFD-240008BA7E2B}" type="pres">
      <dgm:prSet presAssocID="{999F24F9-90F6-4B28-941F-3CFF22EC26D3}" presName="gear1srcNode" presStyleLbl="node1" presStyleIdx="0" presStyleCnt="3"/>
      <dgm:spPr/>
    </dgm:pt>
    <dgm:pt modelId="{62D55386-111B-4AAD-B65D-7A195322D5B8}" type="pres">
      <dgm:prSet presAssocID="{999F24F9-90F6-4B28-941F-3CFF22EC26D3}" presName="gear1dstNode" presStyleLbl="node1" presStyleIdx="0" presStyleCnt="3"/>
      <dgm:spPr/>
    </dgm:pt>
    <dgm:pt modelId="{100E85B5-7EA5-4024-9B46-B84A107ABF21}" type="pres">
      <dgm:prSet presAssocID="{18656E10-A5AC-4A3F-9A62-6BCA6E06BD21}" presName="gear2" presStyleLbl="node1" presStyleIdx="1" presStyleCnt="3" custLinFactNeighborX="-5714" custLinFactNeighborY="1846">
        <dgm:presLayoutVars>
          <dgm:chMax val="1"/>
          <dgm:bulletEnabled val="1"/>
        </dgm:presLayoutVars>
      </dgm:prSet>
      <dgm:spPr/>
    </dgm:pt>
    <dgm:pt modelId="{E5A801F4-313F-40A9-A954-DC24384E9299}" type="pres">
      <dgm:prSet presAssocID="{18656E10-A5AC-4A3F-9A62-6BCA6E06BD21}" presName="gear2srcNode" presStyleLbl="node1" presStyleIdx="1" presStyleCnt="3"/>
      <dgm:spPr/>
    </dgm:pt>
    <dgm:pt modelId="{F580F635-CDDE-4057-B936-432574B128ED}" type="pres">
      <dgm:prSet presAssocID="{18656E10-A5AC-4A3F-9A62-6BCA6E06BD21}" presName="gear2dstNode" presStyleLbl="node1" presStyleIdx="1" presStyleCnt="3"/>
      <dgm:spPr/>
    </dgm:pt>
    <dgm:pt modelId="{0341C055-16E2-433E-AA1F-C0ADFE573AD7}" type="pres">
      <dgm:prSet presAssocID="{CDE0BAFC-3D9A-44EB-AD77-87FF2E0858CD}" presName="gear3" presStyleLbl="node1" presStyleIdx="2" presStyleCnt="3"/>
      <dgm:spPr/>
    </dgm:pt>
    <dgm:pt modelId="{C36CEAED-3E93-4E94-BC3B-CB54AEACFFE9}" type="pres">
      <dgm:prSet presAssocID="{CDE0BAFC-3D9A-44EB-AD77-87FF2E0858CD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ADDB4F61-C89C-420E-9A08-A4EE7E6536C4}" type="pres">
      <dgm:prSet presAssocID="{CDE0BAFC-3D9A-44EB-AD77-87FF2E0858CD}" presName="gear3srcNode" presStyleLbl="node1" presStyleIdx="2" presStyleCnt="3"/>
      <dgm:spPr/>
    </dgm:pt>
    <dgm:pt modelId="{BB5C9D79-FABA-4699-9EA8-3F3E856C56F0}" type="pres">
      <dgm:prSet presAssocID="{CDE0BAFC-3D9A-44EB-AD77-87FF2E0858CD}" presName="gear3dstNode" presStyleLbl="node1" presStyleIdx="2" presStyleCnt="3"/>
      <dgm:spPr/>
    </dgm:pt>
    <dgm:pt modelId="{4C6C1255-6D68-46E6-8BBF-B7F3C1D23BD3}" type="pres">
      <dgm:prSet presAssocID="{8A69F815-6DCC-4224-B9EC-1DDCCE961F32}" presName="connector1" presStyleLbl="sibTrans2D1" presStyleIdx="0" presStyleCnt="3"/>
      <dgm:spPr/>
    </dgm:pt>
    <dgm:pt modelId="{C2E15276-7B5E-4249-B7B1-452143BD0879}" type="pres">
      <dgm:prSet presAssocID="{5FFD0189-A956-456F-8BC6-634D31AB8E91}" presName="connector2" presStyleLbl="sibTrans2D1" presStyleIdx="1" presStyleCnt="3"/>
      <dgm:spPr/>
    </dgm:pt>
    <dgm:pt modelId="{7CC6E956-D529-49F3-BA77-BCF63B10814A}" type="pres">
      <dgm:prSet presAssocID="{1F2B0E41-E5D1-4898-B85B-DA577E0EE61B}" presName="connector3" presStyleLbl="sibTrans2D1" presStyleIdx="2" presStyleCnt="3"/>
      <dgm:spPr/>
    </dgm:pt>
  </dgm:ptLst>
  <dgm:cxnLst>
    <dgm:cxn modelId="{3DA4D900-FE0C-406D-9865-744577197B33}" type="presOf" srcId="{5FFD0189-A956-456F-8BC6-634D31AB8E91}" destId="{C2E15276-7B5E-4249-B7B1-452143BD0879}" srcOrd="0" destOrd="0" presId="urn:microsoft.com/office/officeart/2005/8/layout/gear1"/>
    <dgm:cxn modelId="{4A7CEE03-19A9-4E8D-AC6E-858A1A7BDBC9}" srcId="{6731D55E-78E7-4DE7-AF9B-BDF38A94C570}" destId="{BE5E3454-0D0E-4796-B21F-956496998AD5}" srcOrd="3" destOrd="0" parTransId="{B2EC4E0A-1BDA-410B-BDEA-9C8E7D7D12F4}" sibTransId="{1540EA76-628B-4FF2-A52A-067F2291C370}"/>
    <dgm:cxn modelId="{73580414-BD0C-40EF-B235-0980FF627AE2}" type="presOf" srcId="{CDE0BAFC-3D9A-44EB-AD77-87FF2E0858CD}" destId="{BB5C9D79-FABA-4699-9EA8-3F3E856C56F0}" srcOrd="3" destOrd="0" presId="urn:microsoft.com/office/officeart/2005/8/layout/gear1"/>
    <dgm:cxn modelId="{E3B12124-43CB-4E47-9B00-D4E22CB0586E}" type="presOf" srcId="{18656E10-A5AC-4A3F-9A62-6BCA6E06BD21}" destId="{F580F635-CDDE-4057-B936-432574B128ED}" srcOrd="2" destOrd="0" presId="urn:microsoft.com/office/officeart/2005/8/layout/gear1"/>
    <dgm:cxn modelId="{C9719224-A8CF-49F4-9487-9A7A9C766AE8}" srcId="{6731D55E-78E7-4DE7-AF9B-BDF38A94C570}" destId="{18656E10-A5AC-4A3F-9A62-6BCA6E06BD21}" srcOrd="1" destOrd="0" parTransId="{6B46EE90-60F7-47DA-A8C9-9A1C359921D4}" sibTransId="{5FFD0189-A956-456F-8BC6-634D31AB8E91}"/>
    <dgm:cxn modelId="{6A1C1C38-E08A-4BC5-B1AB-95B3135AECE6}" type="presOf" srcId="{18656E10-A5AC-4A3F-9A62-6BCA6E06BD21}" destId="{100E85B5-7EA5-4024-9B46-B84A107ABF21}" srcOrd="0" destOrd="0" presId="urn:microsoft.com/office/officeart/2005/8/layout/gear1"/>
    <dgm:cxn modelId="{C36DC43D-755F-4FC5-86AB-DF9E594BFFFF}" srcId="{6731D55E-78E7-4DE7-AF9B-BDF38A94C570}" destId="{CDE0BAFC-3D9A-44EB-AD77-87FF2E0858CD}" srcOrd="2" destOrd="0" parTransId="{C3B3658A-0693-44D9-B4F0-8A36B9A342FD}" sibTransId="{1F2B0E41-E5D1-4898-B85B-DA577E0EE61B}"/>
    <dgm:cxn modelId="{69E85D40-F4C0-4911-B7DF-DD5A9CA608E9}" srcId="{6731D55E-78E7-4DE7-AF9B-BDF38A94C570}" destId="{999F24F9-90F6-4B28-941F-3CFF22EC26D3}" srcOrd="0" destOrd="0" parTransId="{BC4C22F6-F968-433E-B3C8-7C2B8F603631}" sibTransId="{8A69F815-6DCC-4224-B9EC-1DDCCE961F32}"/>
    <dgm:cxn modelId="{BA753768-F626-4916-8D55-301B9396E940}" type="presOf" srcId="{CDE0BAFC-3D9A-44EB-AD77-87FF2E0858CD}" destId="{C36CEAED-3E93-4E94-BC3B-CB54AEACFFE9}" srcOrd="1" destOrd="0" presId="urn:microsoft.com/office/officeart/2005/8/layout/gear1"/>
    <dgm:cxn modelId="{D24F546C-4652-42F3-B7FD-887128B987DD}" type="presOf" srcId="{18656E10-A5AC-4A3F-9A62-6BCA6E06BD21}" destId="{E5A801F4-313F-40A9-A954-DC24384E9299}" srcOrd="1" destOrd="0" presId="urn:microsoft.com/office/officeart/2005/8/layout/gear1"/>
    <dgm:cxn modelId="{BC655D6D-448B-4735-AD6F-27CB8D0F100F}" type="presOf" srcId="{8A69F815-6DCC-4224-B9EC-1DDCCE961F32}" destId="{4C6C1255-6D68-46E6-8BBF-B7F3C1D23BD3}" srcOrd="0" destOrd="0" presId="urn:microsoft.com/office/officeart/2005/8/layout/gear1"/>
    <dgm:cxn modelId="{6E915976-9680-4DEB-927A-201BD48D860F}" type="presOf" srcId="{6731D55E-78E7-4DE7-AF9B-BDF38A94C570}" destId="{B1303783-D858-4DA3-B52F-60CC11A38BB6}" srcOrd="0" destOrd="0" presId="urn:microsoft.com/office/officeart/2005/8/layout/gear1"/>
    <dgm:cxn modelId="{377F877D-EA9F-4557-86BF-8934788FF7B0}" type="presOf" srcId="{1F2B0E41-E5D1-4898-B85B-DA577E0EE61B}" destId="{7CC6E956-D529-49F3-BA77-BCF63B10814A}" srcOrd="0" destOrd="0" presId="urn:microsoft.com/office/officeart/2005/8/layout/gear1"/>
    <dgm:cxn modelId="{324D73A7-17C7-4D6A-B36B-CF74E2420976}" type="presOf" srcId="{999F24F9-90F6-4B28-941F-3CFF22EC26D3}" destId="{62D55386-111B-4AAD-B65D-7A195322D5B8}" srcOrd="2" destOrd="0" presId="urn:microsoft.com/office/officeart/2005/8/layout/gear1"/>
    <dgm:cxn modelId="{CA477FD1-AD9B-42B7-99B6-A26C6949B553}" type="presOf" srcId="{CDE0BAFC-3D9A-44EB-AD77-87FF2E0858CD}" destId="{ADDB4F61-C89C-420E-9A08-A4EE7E6536C4}" srcOrd="2" destOrd="0" presId="urn:microsoft.com/office/officeart/2005/8/layout/gear1"/>
    <dgm:cxn modelId="{672F66DA-374B-47C0-B828-C2FCF5BD9668}" type="presOf" srcId="{999F24F9-90F6-4B28-941F-3CFF22EC26D3}" destId="{58737DB7-7001-453D-AC32-618C1C647B82}" srcOrd="0" destOrd="0" presId="urn:microsoft.com/office/officeart/2005/8/layout/gear1"/>
    <dgm:cxn modelId="{581B7DED-CD82-414A-9173-821BF753772D}" type="presOf" srcId="{999F24F9-90F6-4B28-941F-3CFF22EC26D3}" destId="{9904FC13-B898-44B0-ABFD-240008BA7E2B}" srcOrd="1" destOrd="0" presId="urn:microsoft.com/office/officeart/2005/8/layout/gear1"/>
    <dgm:cxn modelId="{C686C0F0-B9BE-4F3B-B47D-6F1712D5B4C3}" type="presOf" srcId="{CDE0BAFC-3D9A-44EB-AD77-87FF2E0858CD}" destId="{0341C055-16E2-433E-AA1F-C0ADFE573AD7}" srcOrd="0" destOrd="0" presId="urn:microsoft.com/office/officeart/2005/8/layout/gear1"/>
    <dgm:cxn modelId="{1F126903-AF9A-45DF-8C07-F40A70899C15}" type="presParOf" srcId="{B1303783-D858-4DA3-B52F-60CC11A38BB6}" destId="{58737DB7-7001-453D-AC32-618C1C647B82}" srcOrd="0" destOrd="0" presId="urn:microsoft.com/office/officeart/2005/8/layout/gear1"/>
    <dgm:cxn modelId="{B2855836-5F53-4CF2-A330-F4D1F8C33269}" type="presParOf" srcId="{B1303783-D858-4DA3-B52F-60CC11A38BB6}" destId="{9904FC13-B898-44B0-ABFD-240008BA7E2B}" srcOrd="1" destOrd="0" presId="urn:microsoft.com/office/officeart/2005/8/layout/gear1"/>
    <dgm:cxn modelId="{893D59D1-F8F8-4A02-94AB-F501543298FF}" type="presParOf" srcId="{B1303783-D858-4DA3-B52F-60CC11A38BB6}" destId="{62D55386-111B-4AAD-B65D-7A195322D5B8}" srcOrd="2" destOrd="0" presId="urn:microsoft.com/office/officeart/2005/8/layout/gear1"/>
    <dgm:cxn modelId="{1F49EF9A-14F2-4907-91FC-6683878AE6E8}" type="presParOf" srcId="{B1303783-D858-4DA3-B52F-60CC11A38BB6}" destId="{100E85B5-7EA5-4024-9B46-B84A107ABF21}" srcOrd="3" destOrd="0" presId="urn:microsoft.com/office/officeart/2005/8/layout/gear1"/>
    <dgm:cxn modelId="{758969B8-69F9-4759-9E10-7F46B3A93BB0}" type="presParOf" srcId="{B1303783-D858-4DA3-B52F-60CC11A38BB6}" destId="{E5A801F4-313F-40A9-A954-DC24384E9299}" srcOrd="4" destOrd="0" presId="urn:microsoft.com/office/officeart/2005/8/layout/gear1"/>
    <dgm:cxn modelId="{45A3EDF9-B1D1-499D-9D29-808418F25ECF}" type="presParOf" srcId="{B1303783-D858-4DA3-B52F-60CC11A38BB6}" destId="{F580F635-CDDE-4057-B936-432574B128ED}" srcOrd="5" destOrd="0" presId="urn:microsoft.com/office/officeart/2005/8/layout/gear1"/>
    <dgm:cxn modelId="{CA50A831-4B06-4853-A226-4E035C733F7A}" type="presParOf" srcId="{B1303783-D858-4DA3-B52F-60CC11A38BB6}" destId="{0341C055-16E2-433E-AA1F-C0ADFE573AD7}" srcOrd="6" destOrd="0" presId="urn:microsoft.com/office/officeart/2005/8/layout/gear1"/>
    <dgm:cxn modelId="{8131EF04-CDAA-43CC-A8D1-B607092D4D0C}" type="presParOf" srcId="{B1303783-D858-4DA3-B52F-60CC11A38BB6}" destId="{C36CEAED-3E93-4E94-BC3B-CB54AEACFFE9}" srcOrd="7" destOrd="0" presId="urn:microsoft.com/office/officeart/2005/8/layout/gear1"/>
    <dgm:cxn modelId="{14B2BF5C-A3B4-4D90-B44A-5BC2941C998F}" type="presParOf" srcId="{B1303783-D858-4DA3-B52F-60CC11A38BB6}" destId="{ADDB4F61-C89C-420E-9A08-A4EE7E6536C4}" srcOrd="8" destOrd="0" presId="urn:microsoft.com/office/officeart/2005/8/layout/gear1"/>
    <dgm:cxn modelId="{C492C852-7266-417B-835F-5E65989759DA}" type="presParOf" srcId="{B1303783-D858-4DA3-B52F-60CC11A38BB6}" destId="{BB5C9D79-FABA-4699-9EA8-3F3E856C56F0}" srcOrd="9" destOrd="0" presId="urn:microsoft.com/office/officeart/2005/8/layout/gear1"/>
    <dgm:cxn modelId="{474AA2F9-99B4-45B7-BA16-460FB3D77453}" type="presParOf" srcId="{B1303783-D858-4DA3-B52F-60CC11A38BB6}" destId="{4C6C1255-6D68-46E6-8BBF-B7F3C1D23BD3}" srcOrd="10" destOrd="0" presId="urn:microsoft.com/office/officeart/2005/8/layout/gear1"/>
    <dgm:cxn modelId="{3FD06C0E-34A5-4639-82A5-116656EB4C93}" type="presParOf" srcId="{B1303783-D858-4DA3-B52F-60CC11A38BB6}" destId="{C2E15276-7B5E-4249-B7B1-452143BD0879}" srcOrd="11" destOrd="0" presId="urn:microsoft.com/office/officeart/2005/8/layout/gear1"/>
    <dgm:cxn modelId="{41F1146C-F2F0-4CE0-9FFB-D9966874B475}" type="presParOf" srcId="{B1303783-D858-4DA3-B52F-60CC11A38BB6}" destId="{7CC6E956-D529-49F3-BA77-BCF63B10814A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737DB7-7001-453D-AC32-618C1C647B82}">
      <dsp:nvSpPr>
        <dsp:cNvPr id="0" name=""/>
        <dsp:cNvSpPr/>
      </dsp:nvSpPr>
      <dsp:spPr>
        <a:xfrm>
          <a:off x="571502" y="857253"/>
          <a:ext cx="733418" cy="733418"/>
        </a:xfrm>
        <a:prstGeom prst="gear9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200" kern="1200" dirty="0"/>
            <a:t>心理</a:t>
          </a:r>
        </a:p>
      </dsp:txBody>
      <dsp:txXfrm>
        <a:off x="718952" y="1029053"/>
        <a:ext cx="438518" cy="376992"/>
      </dsp:txXfrm>
    </dsp:sp>
    <dsp:sp modelId="{100E85B5-7EA5-4024-9B46-B84A107ABF21}">
      <dsp:nvSpPr>
        <dsp:cNvPr id="0" name=""/>
        <dsp:cNvSpPr/>
      </dsp:nvSpPr>
      <dsp:spPr>
        <a:xfrm>
          <a:off x="142875" y="642942"/>
          <a:ext cx="533395" cy="533395"/>
        </a:xfrm>
        <a:prstGeom prst="gear6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200" kern="1200" dirty="0"/>
            <a:t>教育</a:t>
          </a:r>
        </a:p>
      </dsp:txBody>
      <dsp:txXfrm>
        <a:off x="277159" y="778037"/>
        <a:ext cx="264827" cy="263205"/>
      </dsp:txXfrm>
    </dsp:sp>
    <dsp:sp modelId="{0341C055-16E2-433E-AA1F-C0ADFE573AD7}">
      <dsp:nvSpPr>
        <dsp:cNvPr id="0" name=""/>
        <dsp:cNvSpPr/>
      </dsp:nvSpPr>
      <dsp:spPr>
        <a:xfrm rot="20700000">
          <a:off x="472109" y="265107"/>
          <a:ext cx="522618" cy="522618"/>
        </a:xfrm>
        <a:prstGeom prst="gear6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200" kern="1200" dirty="0"/>
            <a:t>社政</a:t>
          </a:r>
        </a:p>
      </dsp:txBody>
      <dsp:txXfrm rot="-20700000">
        <a:off x="586734" y="379733"/>
        <a:ext cx="293367" cy="293367"/>
      </dsp:txXfrm>
    </dsp:sp>
    <dsp:sp modelId="{4C6C1255-6D68-46E6-8BBF-B7F3C1D23BD3}">
      <dsp:nvSpPr>
        <dsp:cNvPr id="0" name=""/>
        <dsp:cNvSpPr/>
      </dsp:nvSpPr>
      <dsp:spPr>
        <a:xfrm>
          <a:off x="516914" y="709988"/>
          <a:ext cx="938775" cy="938775"/>
        </a:xfrm>
        <a:prstGeom prst="circularArrow">
          <a:avLst>
            <a:gd name="adj1" fmla="val 4687"/>
            <a:gd name="adj2" fmla="val 299029"/>
            <a:gd name="adj3" fmla="val 2350829"/>
            <a:gd name="adj4" fmla="val 16279966"/>
            <a:gd name="adj5" fmla="val 5469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E15276-7B5E-4249-B7B1-452143BD0879}">
      <dsp:nvSpPr>
        <dsp:cNvPr id="0" name=""/>
        <dsp:cNvSpPr/>
      </dsp:nvSpPr>
      <dsp:spPr>
        <a:xfrm>
          <a:off x="78890" y="527353"/>
          <a:ext cx="682079" cy="682079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C6E956-D529-49F3-BA77-BCF63B10814A}">
      <dsp:nvSpPr>
        <dsp:cNvPr id="0" name=""/>
        <dsp:cNvSpPr/>
      </dsp:nvSpPr>
      <dsp:spPr>
        <a:xfrm>
          <a:off x="351222" y="162912"/>
          <a:ext cx="735418" cy="735418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5CDC4A-31A1-4EA5-AACC-945CE7387518}" type="datetimeFigureOut">
              <a:rPr lang="zh-TW" altLang="en-US" smtClean="0"/>
              <a:pPr/>
              <a:t>2020/9/17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2BADF-8DBD-4842-B6B5-6FDD0DEA7D4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0" rIns="91422" bIns="45710" anchor="b"/>
          <a:lstStyle/>
          <a:p>
            <a:pPr algn="r" defTabSz="912813"/>
            <a:fld id="{C64888B4-C6AD-469B-9C3E-2146301AF016}" type="slidenum">
              <a:rPr kumimoji="0" lang="en-US" altLang="zh-TW" sz="1200">
                <a:solidFill>
                  <a:srgbClr val="000000"/>
                </a:solidFill>
                <a:latin typeface="Arial" pitchFamily="34" charset="0"/>
                <a:ea typeface="標楷體" pitchFamily="65" charset="-120"/>
              </a:rPr>
              <a:pPr algn="r" defTabSz="912813"/>
              <a:t>2</a:t>
            </a:fld>
            <a:endParaRPr kumimoji="0" lang="en-US" altLang="zh-TW" sz="1200">
              <a:solidFill>
                <a:srgbClr val="000000"/>
              </a:solidFill>
              <a:latin typeface="Arial" pitchFamily="34" charset="0"/>
              <a:ea typeface="標楷體" pitchFamily="65" charset="-12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3588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lIns="91422" tIns="45710" rIns="91422" bIns="4571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zh-TW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多說一點   清楚一點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2BADF-8DBD-4842-B6B5-6FDD0DEA7D40}" type="slidenum">
              <a:rPr lang="zh-TW" altLang="en-US" smtClean="0"/>
              <a:pPr/>
              <a:t>8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DFD0E-3B53-43AC-ADF9-193DC991EB7A}" type="datetimeFigureOut">
              <a:rPr lang="zh-TW" altLang="en-US" smtClean="0"/>
              <a:pPr/>
              <a:t>2020/9/17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90CE-5805-4CA8-B470-0E97820F7E8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DFD0E-3B53-43AC-ADF9-193DC991EB7A}" type="datetimeFigureOut">
              <a:rPr lang="zh-TW" altLang="en-US" smtClean="0"/>
              <a:pPr/>
              <a:t>2020/9/17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90CE-5805-4CA8-B470-0E97820F7E8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DFD0E-3B53-43AC-ADF9-193DC991EB7A}" type="datetimeFigureOut">
              <a:rPr lang="zh-TW" altLang="en-US" smtClean="0"/>
              <a:pPr/>
              <a:t>2020/9/17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90CE-5805-4CA8-B470-0E97820F7E8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DFD0E-3B53-43AC-ADF9-193DC991EB7A}" type="datetimeFigureOut">
              <a:rPr lang="zh-TW" altLang="en-US" smtClean="0"/>
              <a:pPr/>
              <a:t>2020/9/17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90CE-5805-4CA8-B470-0E97820F7E8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DFD0E-3B53-43AC-ADF9-193DC991EB7A}" type="datetimeFigureOut">
              <a:rPr lang="zh-TW" altLang="en-US" smtClean="0"/>
              <a:pPr/>
              <a:t>2020/9/17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90CE-5805-4CA8-B470-0E97820F7E8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DFD0E-3B53-43AC-ADF9-193DC991EB7A}" type="datetimeFigureOut">
              <a:rPr lang="zh-TW" altLang="en-US" smtClean="0"/>
              <a:pPr/>
              <a:t>2020/9/17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90CE-5805-4CA8-B470-0E97820F7E8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DFD0E-3B53-43AC-ADF9-193DC991EB7A}" type="datetimeFigureOut">
              <a:rPr lang="zh-TW" altLang="en-US" smtClean="0"/>
              <a:pPr/>
              <a:t>2020/9/17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90CE-5805-4CA8-B470-0E97820F7E8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DFD0E-3B53-43AC-ADF9-193DC991EB7A}" type="datetimeFigureOut">
              <a:rPr lang="zh-TW" altLang="en-US" smtClean="0"/>
              <a:pPr/>
              <a:t>2020/9/17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90CE-5805-4CA8-B470-0E97820F7E8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DFD0E-3B53-43AC-ADF9-193DC991EB7A}" type="datetimeFigureOut">
              <a:rPr lang="zh-TW" altLang="en-US" smtClean="0"/>
              <a:pPr/>
              <a:t>2020/9/17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90CE-5805-4CA8-B470-0E97820F7E8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DFD0E-3B53-43AC-ADF9-193DC991EB7A}" type="datetimeFigureOut">
              <a:rPr lang="zh-TW" altLang="en-US" smtClean="0"/>
              <a:pPr/>
              <a:t>2020/9/17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90CE-5805-4CA8-B470-0E97820F7E8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DFD0E-3B53-43AC-ADF9-193DC991EB7A}" type="datetimeFigureOut">
              <a:rPr lang="zh-TW" altLang="en-US" smtClean="0"/>
              <a:pPr/>
              <a:t>2020/9/17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90CE-5805-4CA8-B470-0E97820F7E8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DFD0E-3B53-43AC-ADF9-193DC991EB7A}" type="datetimeFigureOut">
              <a:rPr lang="zh-TW" altLang="en-US" smtClean="0"/>
              <a:pPr/>
              <a:t>2020/9/17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B90CE-5805-4CA8-B470-0E97820F7E8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14348" y="1857364"/>
            <a:ext cx="7772400" cy="1470025"/>
          </a:xfrm>
        </p:spPr>
        <p:txBody>
          <a:bodyPr>
            <a:normAutofit fontScale="90000"/>
          </a:bodyPr>
          <a:lstStyle/>
          <a:p>
            <a:br>
              <a:rPr lang="zh-TW" altLang="en-US" dirty="0"/>
            </a:br>
            <a:r>
              <a:rPr lang="zh-TW" altLang="en-US" dirty="0"/>
              <a:t>親子關係～</a:t>
            </a:r>
            <a:br>
              <a:rPr lang="en-US" altLang="zh-TW" dirty="0"/>
            </a:br>
            <a:r>
              <a:rPr lang="zh-TW" altLang="en-US" dirty="0"/>
              <a:t>脫口而出的話是</a:t>
            </a:r>
            <a:r>
              <a:rPr lang="en-US" altLang="zh-TW" dirty="0"/>
              <a:t>『</a:t>
            </a:r>
            <a:r>
              <a:rPr lang="zh-TW" altLang="en-US" dirty="0"/>
              <a:t>愛</a:t>
            </a:r>
            <a:r>
              <a:rPr lang="en-US" altLang="zh-TW" dirty="0"/>
              <a:t>』</a:t>
            </a:r>
            <a:r>
              <a:rPr lang="zh-TW" altLang="en-US" dirty="0"/>
              <a:t>還是</a:t>
            </a:r>
            <a:r>
              <a:rPr lang="en-US" altLang="zh-TW" dirty="0"/>
              <a:t>『</a:t>
            </a:r>
            <a:r>
              <a:rPr lang="zh-TW" altLang="en-US" dirty="0"/>
              <a:t>刃</a:t>
            </a:r>
            <a:r>
              <a:rPr lang="en-US" altLang="zh-TW" dirty="0"/>
              <a:t>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428860" y="4214818"/>
            <a:ext cx="6400800" cy="1752600"/>
          </a:xfrm>
        </p:spPr>
        <p:txBody>
          <a:bodyPr>
            <a:normAutofit/>
          </a:bodyPr>
          <a:lstStyle/>
          <a:p>
            <a:r>
              <a:rPr lang="zh-TW" altLang="en-US" sz="28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温文傑社工師</a:t>
            </a:r>
            <a:r>
              <a:rPr lang="en-US" altLang="zh-TW" sz="28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心理諮商碩士</a:t>
            </a:r>
            <a:r>
              <a:rPr lang="en-US" altLang="zh-TW" sz="28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928926" y="357166"/>
            <a:ext cx="4000500" cy="782638"/>
          </a:xfrm>
        </p:spPr>
        <p:txBody>
          <a:bodyPr anchor="b"/>
          <a:lstStyle/>
          <a:p>
            <a:pPr eaLnBrk="1" hangingPunct="1"/>
            <a:r>
              <a:rPr lang="zh-TW" altLang="en-US" sz="4000" b="1" dirty="0">
                <a:latin typeface="標楷體" pitchFamily="65" charset="-120"/>
                <a:ea typeface="標楷體" pitchFamily="65" charset="-120"/>
              </a:rPr>
              <a:t>温文傑</a:t>
            </a:r>
          </a:p>
        </p:txBody>
      </p:sp>
      <p:sp>
        <p:nvSpPr>
          <p:cNvPr id="16387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4572000" y="1500188"/>
            <a:ext cx="4572000" cy="482441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zh-TW" altLang="en-US" sz="2400" b="1" dirty="0">
                <a:latin typeface="標楷體" pitchFamily="65" charset="-120"/>
                <a:ea typeface="標楷體" pitchFamily="65" charset="-120"/>
              </a:rPr>
              <a:t>淡江大學諮商心理碩士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400" b="1" dirty="0">
                <a:latin typeface="標楷體" pitchFamily="65" charset="-120"/>
                <a:ea typeface="標楷體" pitchFamily="65" charset="-120"/>
              </a:rPr>
              <a:t>市立大學幼教所兒童發展組進修</a:t>
            </a:r>
            <a:endParaRPr lang="en-US" altLang="zh-TW" sz="2400" b="1" dirty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50000"/>
              </a:lnSpc>
            </a:pPr>
            <a:r>
              <a:rPr lang="zh-TW" altLang="en-US" sz="2400" b="1" dirty="0">
                <a:latin typeface="標楷體" pitchFamily="65" charset="-120"/>
                <a:ea typeface="標楷體" pitchFamily="65" charset="-120"/>
              </a:rPr>
              <a:t>社工師證照</a:t>
            </a:r>
          </a:p>
          <a:p>
            <a:pPr eaLnBrk="1" hangingPunct="1">
              <a:lnSpc>
                <a:spcPct val="150000"/>
              </a:lnSpc>
            </a:pPr>
            <a:r>
              <a:rPr lang="zh-TW" altLang="en-US" sz="2400" b="1" dirty="0">
                <a:latin typeface="標楷體" pitchFamily="65" charset="-120"/>
                <a:ea typeface="標楷體" pitchFamily="65" charset="-120"/>
              </a:rPr>
              <a:t>學校專業輔導人員</a:t>
            </a:r>
            <a:endParaRPr lang="en-US" altLang="zh-TW" sz="2400" b="1" dirty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50000"/>
              </a:lnSpc>
            </a:pPr>
            <a:r>
              <a:rPr lang="zh-TW" altLang="en-US" sz="2400" b="1" dirty="0">
                <a:latin typeface="標楷體" pitchFamily="65" charset="-120"/>
                <a:ea typeface="標楷體" pitchFamily="65" charset="-120"/>
              </a:rPr>
              <a:t>身心障礙機構心理輔導組組長</a:t>
            </a:r>
          </a:p>
          <a:p>
            <a:pPr eaLnBrk="1" hangingPunct="1">
              <a:lnSpc>
                <a:spcPct val="150000"/>
              </a:lnSpc>
            </a:pPr>
            <a:r>
              <a:rPr lang="zh-TW" altLang="en-US" sz="2400" b="1" dirty="0">
                <a:latin typeface="標楷體" pitchFamily="65" charset="-120"/>
                <a:ea typeface="標楷體" pitchFamily="65" charset="-120"/>
              </a:rPr>
              <a:t>家防中心社工師</a:t>
            </a:r>
          </a:p>
          <a:p>
            <a:pPr eaLnBrk="1" hangingPunct="1">
              <a:lnSpc>
                <a:spcPct val="150000"/>
              </a:lnSpc>
            </a:pPr>
            <a:r>
              <a:rPr lang="zh-TW" altLang="en-US" sz="2400" b="1" dirty="0">
                <a:latin typeface="標楷體" pitchFamily="65" charset="-120"/>
                <a:ea typeface="標楷體" pitchFamily="65" charset="-120"/>
              </a:rPr>
              <a:t>家扶中心社工</a:t>
            </a:r>
          </a:p>
          <a:p>
            <a:pPr eaLnBrk="1" hangingPunct="1">
              <a:lnSpc>
                <a:spcPct val="150000"/>
              </a:lnSpc>
            </a:pPr>
            <a:r>
              <a:rPr lang="zh-TW" altLang="en-US" sz="2400" b="1" dirty="0">
                <a:latin typeface="標楷體" pitchFamily="65" charset="-120"/>
                <a:ea typeface="標楷體" pitchFamily="65" charset="-120"/>
              </a:rPr>
              <a:t>醫院社工</a:t>
            </a:r>
            <a:endParaRPr lang="en-US" altLang="zh-TW" sz="2400" b="1" dirty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50000"/>
              </a:lnSpc>
            </a:pPr>
            <a:r>
              <a:rPr lang="zh-TW" altLang="en-US" sz="2400" b="1" dirty="0">
                <a:latin typeface="標楷體" pitchFamily="65" charset="-120"/>
                <a:ea typeface="標楷體" pitchFamily="65" charset="-120"/>
              </a:rPr>
              <a:t>實踐大學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400" b="1" dirty="0">
                <a:latin typeface="標楷體" pitchFamily="65" charset="-120"/>
                <a:ea typeface="標楷體" pitchFamily="65" charset="-120"/>
              </a:rPr>
              <a:t>空中大學兼任講師</a:t>
            </a:r>
            <a:endParaRPr lang="en-US" altLang="zh-TW" sz="2400" b="1" dirty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50000"/>
              </a:lnSpc>
              <a:buFontTx/>
              <a:buNone/>
            </a:pPr>
            <a:endParaRPr lang="en-US" altLang="zh-TW" sz="1400" dirty="0"/>
          </a:p>
        </p:txBody>
      </p:sp>
      <p:graphicFrame>
        <p:nvGraphicFramePr>
          <p:cNvPr id="5" name="資料庫圖表 4"/>
          <p:cNvGraphicFramePr/>
          <p:nvPr/>
        </p:nvGraphicFramePr>
        <p:xfrm>
          <a:off x="7215206" y="3786190"/>
          <a:ext cx="1333488" cy="1746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圖片 5" descr="17158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42976" y="1357298"/>
            <a:ext cx="2500330" cy="471490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大綱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1"/>
            <a:ext cx="5543560" cy="2471742"/>
          </a:xfrm>
        </p:spPr>
        <p:txBody>
          <a:bodyPr>
            <a:normAutofit fontScale="92500" lnSpcReduction="20000"/>
          </a:bodyPr>
          <a:lstStyle/>
          <a:p>
            <a:r>
              <a:rPr lang="en-US" altLang="zh-TW" dirty="0"/>
              <a:t>1.</a:t>
            </a:r>
            <a:r>
              <a:rPr lang="zh-TW" altLang="en-US" dirty="0"/>
              <a:t>體驗</a:t>
            </a:r>
            <a:endParaRPr lang="en-US" altLang="zh-TW" dirty="0"/>
          </a:p>
          <a:p>
            <a:r>
              <a:rPr lang="en-US" altLang="zh-TW" dirty="0"/>
              <a:t>2.</a:t>
            </a:r>
            <a:r>
              <a:rPr lang="zh-TW" altLang="en-US" dirty="0"/>
              <a:t>左右腦的發展與功能</a:t>
            </a:r>
            <a:endParaRPr lang="en-US" altLang="zh-TW" dirty="0"/>
          </a:p>
          <a:p>
            <a:r>
              <a:rPr lang="en-US" altLang="zh-TW" dirty="0"/>
              <a:t>3.</a:t>
            </a:r>
            <a:r>
              <a:rPr lang="zh-TW" altLang="en-US" dirty="0"/>
              <a:t>作法</a:t>
            </a:r>
            <a:endParaRPr lang="en-US" altLang="zh-TW" dirty="0"/>
          </a:p>
          <a:p>
            <a:r>
              <a:rPr lang="en-US" altLang="zh-TW" dirty="0"/>
              <a:t>(1)</a:t>
            </a:r>
            <a:r>
              <a:rPr lang="zh-TW" altLang="en-US" dirty="0"/>
              <a:t>改變語句</a:t>
            </a:r>
            <a:endParaRPr lang="en-US" altLang="zh-TW" dirty="0"/>
          </a:p>
          <a:p>
            <a:r>
              <a:rPr lang="en-US" altLang="zh-TW" dirty="0"/>
              <a:t>(2)</a:t>
            </a:r>
            <a:r>
              <a:rPr lang="zh-TW" altLang="en-US" dirty="0"/>
              <a:t>我訊息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142844" y="571480"/>
            <a:ext cx="8229600" cy="1143000"/>
          </a:xfrm>
        </p:spPr>
        <p:txBody>
          <a:bodyPr/>
          <a:lstStyle/>
          <a:p>
            <a:r>
              <a:rPr lang="zh-TW" altLang="en-US" dirty="0"/>
              <a:t>體驗一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643182"/>
            <a:ext cx="6697662" cy="328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一手抓一手逃</a:t>
            </a:r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r>
              <a:rPr lang="zh-TW" altLang="en-US" dirty="0"/>
              <a:t>大家圍成一個圈圈</a:t>
            </a:r>
          </a:p>
          <a:p>
            <a:endParaRPr lang="zh-TW" altLang="en-US" dirty="0"/>
          </a:p>
          <a:p>
            <a:r>
              <a:rPr lang="zh-TW" altLang="en-US" dirty="0"/>
              <a:t>右手抓，左手逃</a:t>
            </a:r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體驗二</a:t>
            </a:r>
          </a:p>
        </p:txBody>
      </p:sp>
      <p:pic>
        <p:nvPicPr>
          <p:cNvPr id="5" name="圖片 4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7818" y="2285992"/>
            <a:ext cx="2643206" cy="385765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/>
          <a:lstStyle/>
          <a:p>
            <a:r>
              <a:rPr lang="zh-TW" altLang="en-US" dirty="0"/>
              <a:t>體驗三</a:t>
            </a:r>
          </a:p>
        </p:txBody>
      </p:sp>
      <p:pic>
        <p:nvPicPr>
          <p:cNvPr id="1026" name="Picture 2" descr="C:\Users\Jay\Desktop\下載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2285992"/>
            <a:ext cx="4376759" cy="2995627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2500298" y="4357694"/>
            <a:ext cx="39308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/>
              <a:t>【</a:t>
            </a:r>
            <a:r>
              <a:rPr lang="zh-TW" altLang="en-US" dirty="0"/>
              <a:t>橘絲帶</a:t>
            </a:r>
            <a:r>
              <a:rPr lang="en-US" altLang="zh-TW" dirty="0"/>
              <a:t>】</a:t>
            </a:r>
            <a:r>
              <a:rPr lang="zh-TW" altLang="en-US" dirty="0"/>
              <a:t>情緒怒罵 傷害孩子一輩子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0034" y="1428736"/>
            <a:ext cx="8229600" cy="1143000"/>
          </a:xfrm>
        </p:spPr>
        <p:txBody>
          <a:bodyPr/>
          <a:lstStyle/>
          <a:p>
            <a:r>
              <a:rPr lang="zh-TW" altLang="en-US" dirty="0"/>
              <a:t>影響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內容版面配置區 3" descr="腦圖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428875" y="1571625"/>
            <a:ext cx="3857625" cy="4429125"/>
          </a:xfrm>
        </p:spPr>
      </p:pic>
      <p:sp>
        <p:nvSpPr>
          <p:cNvPr id="3075" name="文字方塊 5"/>
          <p:cNvSpPr txBox="1">
            <a:spLocks noChangeArrowheads="1"/>
          </p:cNvSpPr>
          <p:nvPr/>
        </p:nvSpPr>
        <p:spPr bwMode="auto">
          <a:xfrm>
            <a:off x="1214438" y="3000375"/>
            <a:ext cx="857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邏輯</a:t>
            </a:r>
          </a:p>
        </p:txBody>
      </p:sp>
      <p:sp>
        <p:nvSpPr>
          <p:cNvPr id="3076" name="文字方塊 6"/>
          <p:cNvSpPr txBox="1">
            <a:spLocks noChangeArrowheads="1"/>
          </p:cNvSpPr>
          <p:nvPr/>
        </p:nvSpPr>
        <p:spPr bwMode="auto">
          <a:xfrm>
            <a:off x="1857375" y="3000375"/>
            <a:ext cx="857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思考</a:t>
            </a:r>
          </a:p>
        </p:txBody>
      </p:sp>
      <p:sp>
        <p:nvSpPr>
          <p:cNvPr id="3077" name="文字方塊 7"/>
          <p:cNvSpPr txBox="1">
            <a:spLocks noChangeArrowheads="1"/>
          </p:cNvSpPr>
          <p:nvPr/>
        </p:nvSpPr>
        <p:spPr bwMode="auto">
          <a:xfrm>
            <a:off x="1285875" y="3571875"/>
            <a:ext cx="857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秩序</a:t>
            </a:r>
          </a:p>
        </p:txBody>
      </p:sp>
      <p:sp>
        <p:nvSpPr>
          <p:cNvPr id="3078" name="文字方塊 8"/>
          <p:cNvSpPr txBox="1">
            <a:spLocks noChangeArrowheads="1"/>
          </p:cNvSpPr>
          <p:nvPr/>
        </p:nvSpPr>
        <p:spPr bwMode="auto">
          <a:xfrm>
            <a:off x="1928813" y="3571875"/>
            <a:ext cx="857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規則</a:t>
            </a:r>
          </a:p>
        </p:txBody>
      </p:sp>
      <p:sp>
        <p:nvSpPr>
          <p:cNvPr id="3079" name="文字方塊 9"/>
          <p:cNvSpPr txBox="1">
            <a:spLocks noChangeArrowheads="1"/>
          </p:cNvSpPr>
          <p:nvPr/>
        </p:nvSpPr>
        <p:spPr bwMode="auto">
          <a:xfrm>
            <a:off x="1428750" y="4071938"/>
            <a:ext cx="785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語言</a:t>
            </a:r>
          </a:p>
        </p:txBody>
      </p:sp>
      <p:sp>
        <p:nvSpPr>
          <p:cNvPr id="3080" name="文字方塊 10"/>
          <p:cNvSpPr txBox="1">
            <a:spLocks noChangeArrowheads="1"/>
          </p:cNvSpPr>
          <p:nvPr/>
        </p:nvSpPr>
        <p:spPr bwMode="auto">
          <a:xfrm>
            <a:off x="5929313" y="2928938"/>
            <a:ext cx="857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情感</a:t>
            </a:r>
          </a:p>
        </p:txBody>
      </p:sp>
      <p:sp>
        <p:nvSpPr>
          <p:cNvPr id="3081" name="文字方塊 11"/>
          <p:cNvSpPr txBox="1">
            <a:spLocks noChangeArrowheads="1"/>
          </p:cNvSpPr>
          <p:nvPr/>
        </p:nvSpPr>
        <p:spPr bwMode="auto">
          <a:xfrm>
            <a:off x="6072188" y="3500438"/>
            <a:ext cx="857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經驗</a:t>
            </a:r>
          </a:p>
        </p:txBody>
      </p:sp>
      <p:sp>
        <p:nvSpPr>
          <p:cNvPr id="3082" name="文字方塊 12"/>
          <p:cNvSpPr txBox="1">
            <a:spLocks noChangeArrowheads="1"/>
          </p:cNvSpPr>
          <p:nvPr/>
        </p:nvSpPr>
        <p:spPr bwMode="auto">
          <a:xfrm>
            <a:off x="6072188" y="4000500"/>
            <a:ext cx="10715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非語言</a:t>
            </a:r>
          </a:p>
        </p:txBody>
      </p:sp>
      <p:sp>
        <p:nvSpPr>
          <p:cNvPr id="3083" name="文字方塊 13"/>
          <p:cNvSpPr txBox="1">
            <a:spLocks noChangeArrowheads="1"/>
          </p:cNvSpPr>
          <p:nvPr/>
        </p:nvSpPr>
        <p:spPr bwMode="auto">
          <a:xfrm>
            <a:off x="7358063" y="3214688"/>
            <a:ext cx="369887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kumimoji="0" lang="zh-TW" altLang="en-US" sz="1200">
                <a:latin typeface="Calibri" pitchFamily="34" charset="0"/>
              </a:rPr>
              <a:t>視聽觸聞嗅</a:t>
            </a:r>
          </a:p>
        </p:txBody>
      </p:sp>
      <p:cxnSp>
        <p:nvCxnSpPr>
          <p:cNvPr id="16" name="直線單箭頭接點 15"/>
          <p:cNvCxnSpPr/>
          <p:nvPr/>
        </p:nvCxnSpPr>
        <p:spPr>
          <a:xfrm>
            <a:off x="6715125" y="3643313"/>
            <a:ext cx="642938" cy="158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85" name="文字方塊 17"/>
          <p:cNvSpPr txBox="1">
            <a:spLocks noChangeArrowheads="1"/>
          </p:cNvSpPr>
          <p:nvPr/>
        </p:nvSpPr>
        <p:spPr bwMode="auto">
          <a:xfrm>
            <a:off x="2643188" y="1857375"/>
            <a:ext cx="857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左腦</a:t>
            </a:r>
          </a:p>
        </p:txBody>
      </p:sp>
      <p:sp>
        <p:nvSpPr>
          <p:cNvPr id="3086" name="文字方塊 18"/>
          <p:cNvSpPr txBox="1">
            <a:spLocks noChangeArrowheads="1"/>
          </p:cNvSpPr>
          <p:nvPr/>
        </p:nvSpPr>
        <p:spPr bwMode="auto">
          <a:xfrm>
            <a:off x="4857750" y="1857375"/>
            <a:ext cx="857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右腦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內容版面配置區 3" descr="腦圖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86000" y="1214438"/>
            <a:ext cx="3857625" cy="4429125"/>
          </a:xfrm>
        </p:spPr>
      </p:pic>
      <p:sp>
        <p:nvSpPr>
          <p:cNvPr id="4099" name="文字方塊 5"/>
          <p:cNvSpPr txBox="1">
            <a:spLocks noChangeArrowheads="1"/>
          </p:cNvSpPr>
          <p:nvPr/>
        </p:nvSpPr>
        <p:spPr bwMode="auto">
          <a:xfrm>
            <a:off x="1214438" y="3000375"/>
            <a:ext cx="857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邏輯</a:t>
            </a:r>
          </a:p>
        </p:txBody>
      </p:sp>
      <p:sp>
        <p:nvSpPr>
          <p:cNvPr id="4100" name="文字方塊 6"/>
          <p:cNvSpPr txBox="1">
            <a:spLocks noChangeArrowheads="1"/>
          </p:cNvSpPr>
          <p:nvPr/>
        </p:nvSpPr>
        <p:spPr bwMode="auto">
          <a:xfrm>
            <a:off x="1857375" y="3000375"/>
            <a:ext cx="857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思考</a:t>
            </a:r>
          </a:p>
        </p:txBody>
      </p:sp>
      <p:sp>
        <p:nvSpPr>
          <p:cNvPr id="4101" name="文字方塊 7"/>
          <p:cNvSpPr txBox="1">
            <a:spLocks noChangeArrowheads="1"/>
          </p:cNvSpPr>
          <p:nvPr/>
        </p:nvSpPr>
        <p:spPr bwMode="auto">
          <a:xfrm>
            <a:off x="1285875" y="3571875"/>
            <a:ext cx="857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秩序</a:t>
            </a:r>
          </a:p>
        </p:txBody>
      </p:sp>
      <p:sp>
        <p:nvSpPr>
          <p:cNvPr id="4102" name="文字方塊 8"/>
          <p:cNvSpPr txBox="1">
            <a:spLocks noChangeArrowheads="1"/>
          </p:cNvSpPr>
          <p:nvPr/>
        </p:nvSpPr>
        <p:spPr bwMode="auto">
          <a:xfrm>
            <a:off x="1928813" y="3571875"/>
            <a:ext cx="857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規則</a:t>
            </a:r>
          </a:p>
        </p:txBody>
      </p:sp>
      <p:sp>
        <p:nvSpPr>
          <p:cNvPr id="4103" name="文字方塊 9"/>
          <p:cNvSpPr txBox="1">
            <a:spLocks noChangeArrowheads="1"/>
          </p:cNvSpPr>
          <p:nvPr/>
        </p:nvSpPr>
        <p:spPr bwMode="auto">
          <a:xfrm>
            <a:off x="1428750" y="4071938"/>
            <a:ext cx="785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語言</a:t>
            </a:r>
          </a:p>
        </p:txBody>
      </p:sp>
      <p:sp>
        <p:nvSpPr>
          <p:cNvPr id="4104" name="文字方塊 10"/>
          <p:cNvSpPr txBox="1">
            <a:spLocks noChangeArrowheads="1"/>
          </p:cNvSpPr>
          <p:nvPr/>
        </p:nvSpPr>
        <p:spPr bwMode="auto">
          <a:xfrm>
            <a:off x="5929313" y="2928938"/>
            <a:ext cx="857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情感</a:t>
            </a:r>
          </a:p>
        </p:txBody>
      </p:sp>
      <p:sp>
        <p:nvSpPr>
          <p:cNvPr id="4105" name="文字方塊 11"/>
          <p:cNvSpPr txBox="1">
            <a:spLocks noChangeArrowheads="1"/>
          </p:cNvSpPr>
          <p:nvPr/>
        </p:nvSpPr>
        <p:spPr bwMode="auto">
          <a:xfrm>
            <a:off x="6072188" y="3500438"/>
            <a:ext cx="857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經驗</a:t>
            </a:r>
          </a:p>
        </p:txBody>
      </p:sp>
      <p:sp>
        <p:nvSpPr>
          <p:cNvPr id="4106" name="文字方塊 12"/>
          <p:cNvSpPr txBox="1">
            <a:spLocks noChangeArrowheads="1"/>
          </p:cNvSpPr>
          <p:nvPr/>
        </p:nvSpPr>
        <p:spPr bwMode="auto">
          <a:xfrm>
            <a:off x="6072188" y="4000500"/>
            <a:ext cx="10715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非語言</a:t>
            </a:r>
          </a:p>
        </p:txBody>
      </p:sp>
      <p:sp>
        <p:nvSpPr>
          <p:cNvPr id="4107" name="文字方塊 13"/>
          <p:cNvSpPr txBox="1">
            <a:spLocks noChangeArrowheads="1"/>
          </p:cNvSpPr>
          <p:nvPr/>
        </p:nvSpPr>
        <p:spPr bwMode="auto">
          <a:xfrm>
            <a:off x="7358063" y="3214688"/>
            <a:ext cx="369887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kumimoji="0" lang="zh-TW" altLang="en-US" sz="1200">
                <a:latin typeface="Calibri" pitchFamily="34" charset="0"/>
              </a:rPr>
              <a:t>視聽觸聞嗅</a:t>
            </a:r>
          </a:p>
        </p:txBody>
      </p:sp>
      <p:cxnSp>
        <p:nvCxnSpPr>
          <p:cNvPr id="16" name="直線單箭頭接點 15"/>
          <p:cNvCxnSpPr/>
          <p:nvPr/>
        </p:nvCxnSpPr>
        <p:spPr>
          <a:xfrm>
            <a:off x="6715125" y="3643313"/>
            <a:ext cx="642938" cy="158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09" name="文字方塊 17"/>
          <p:cNvSpPr txBox="1">
            <a:spLocks noChangeArrowheads="1"/>
          </p:cNvSpPr>
          <p:nvPr/>
        </p:nvSpPr>
        <p:spPr bwMode="auto">
          <a:xfrm>
            <a:off x="2643188" y="1857375"/>
            <a:ext cx="857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左腦</a:t>
            </a:r>
          </a:p>
        </p:txBody>
      </p:sp>
      <p:sp>
        <p:nvSpPr>
          <p:cNvPr id="4110" name="文字方塊 18"/>
          <p:cNvSpPr txBox="1">
            <a:spLocks noChangeArrowheads="1"/>
          </p:cNvSpPr>
          <p:nvPr/>
        </p:nvSpPr>
        <p:spPr bwMode="auto">
          <a:xfrm>
            <a:off x="4857750" y="1857375"/>
            <a:ext cx="857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右腦</a:t>
            </a:r>
          </a:p>
        </p:txBody>
      </p:sp>
      <p:sp>
        <p:nvSpPr>
          <p:cNvPr id="15" name="橢圓 14"/>
          <p:cNvSpPr/>
          <p:nvPr/>
        </p:nvSpPr>
        <p:spPr>
          <a:xfrm>
            <a:off x="3429000" y="500063"/>
            <a:ext cx="1285875" cy="78581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7" name="文字方塊 16"/>
          <p:cNvSpPr txBox="1">
            <a:spLocks noChangeArrowheads="1"/>
          </p:cNvSpPr>
          <p:nvPr/>
        </p:nvSpPr>
        <p:spPr bwMode="auto">
          <a:xfrm>
            <a:off x="3714750" y="714375"/>
            <a:ext cx="857250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1100" dirty="0">
                <a:latin typeface="Calibri" pitchFamily="34" charset="0"/>
              </a:rPr>
              <a:t>上層腦</a:t>
            </a:r>
            <a:endParaRPr lang="en-US" altLang="zh-TW" sz="1100" dirty="0">
              <a:latin typeface="Calibri" pitchFamily="34" charset="0"/>
            </a:endParaRPr>
          </a:p>
          <a:p>
            <a:r>
              <a:rPr kumimoji="0" lang="zh-TW" altLang="zh-TW" sz="1100" dirty="0">
                <a:latin typeface="Calibri" pitchFamily="34" charset="0"/>
              </a:rPr>
              <a:t>大腦皮質用來控管我們所有的行為</a:t>
            </a:r>
            <a:endParaRPr kumimoji="0" lang="zh-TW" altLang="en-US" sz="1100" dirty="0">
              <a:latin typeface="Calibri" pitchFamily="34" charset="0"/>
            </a:endParaRPr>
          </a:p>
        </p:txBody>
      </p:sp>
      <p:sp>
        <p:nvSpPr>
          <p:cNvPr id="20" name="橢圓 19"/>
          <p:cNvSpPr/>
          <p:nvPr/>
        </p:nvSpPr>
        <p:spPr>
          <a:xfrm>
            <a:off x="3571875" y="5500688"/>
            <a:ext cx="1285875" cy="78581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1" name="文字方塊 20"/>
          <p:cNvSpPr txBox="1">
            <a:spLocks noChangeArrowheads="1"/>
          </p:cNvSpPr>
          <p:nvPr/>
        </p:nvSpPr>
        <p:spPr bwMode="auto">
          <a:xfrm>
            <a:off x="3786188" y="5643563"/>
            <a:ext cx="10715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下層腦</a:t>
            </a:r>
            <a:endParaRPr kumimoji="0" lang="zh-TW" altLang="en-US" dirty="0">
              <a:latin typeface="Calibri" pitchFamily="34" charset="0"/>
            </a:endParaRPr>
          </a:p>
        </p:txBody>
      </p:sp>
      <p:sp>
        <p:nvSpPr>
          <p:cNvPr id="22" name="文字方塊 21"/>
          <p:cNvSpPr txBox="1">
            <a:spLocks noChangeArrowheads="1"/>
          </p:cNvSpPr>
          <p:nvPr/>
        </p:nvSpPr>
        <p:spPr bwMode="auto">
          <a:xfrm>
            <a:off x="4929188" y="285750"/>
            <a:ext cx="857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反思</a:t>
            </a:r>
          </a:p>
        </p:txBody>
      </p:sp>
      <p:sp>
        <p:nvSpPr>
          <p:cNvPr id="23" name="文字方塊 22"/>
          <p:cNvSpPr txBox="1">
            <a:spLocks noChangeArrowheads="1"/>
          </p:cNvSpPr>
          <p:nvPr/>
        </p:nvSpPr>
        <p:spPr bwMode="auto">
          <a:xfrm>
            <a:off x="4929188" y="785813"/>
            <a:ext cx="1428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判斷</a:t>
            </a:r>
            <a:r>
              <a:rPr kumimoji="0" lang="en-US" altLang="zh-TW">
                <a:latin typeface="Calibri" pitchFamily="34" charset="0"/>
              </a:rPr>
              <a:t>/</a:t>
            </a:r>
            <a:r>
              <a:rPr kumimoji="0" lang="zh-TW" altLang="en-US">
                <a:latin typeface="Calibri" pitchFamily="34" charset="0"/>
              </a:rPr>
              <a:t>計畫</a:t>
            </a:r>
          </a:p>
        </p:txBody>
      </p:sp>
      <p:sp>
        <p:nvSpPr>
          <p:cNvPr id="24" name="文字方塊 23"/>
          <p:cNvSpPr txBox="1">
            <a:spLocks noChangeArrowheads="1"/>
          </p:cNvSpPr>
          <p:nvPr/>
        </p:nvSpPr>
        <p:spPr bwMode="auto">
          <a:xfrm>
            <a:off x="4929188" y="1285875"/>
            <a:ext cx="19288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道德感</a:t>
            </a:r>
            <a:r>
              <a:rPr kumimoji="0" lang="en-US" altLang="zh-TW">
                <a:latin typeface="Calibri" pitchFamily="34" charset="0"/>
              </a:rPr>
              <a:t>/</a:t>
            </a:r>
            <a:r>
              <a:rPr kumimoji="0" lang="zh-TW" altLang="en-US">
                <a:latin typeface="Calibri" pitchFamily="34" charset="0"/>
              </a:rPr>
              <a:t>同理心</a:t>
            </a:r>
          </a:p>
        </p:txBody>
      </p:sp>
      <p:sp>
        <p:nvSpPr>
          <p:cNvPr id="25" name="文字方塊 24"/>
          <p:cNvSpPr txBox="1">
            <a:spLocks noChangeArrowheads="1"/>
          </p:cNvSpPr>
          <p:nvPr/>
        </p:nvSpPr>
        <p:spPr bwMode="auto">
          <a:xfrm>
            <a:off x="5500688" y="285750"/>
            <a:ext cx="1285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zh-TW">
                <a:latin typeface="Calibri" pitchFamily="34" charset="0"/>
              </a:rPr>
              <a:t>/</a:t>
            </a:r>
            <a:r>
              <a:rPr kumimoji="0" lang="zh-TW" altLang="en-US">
                <a:latin typeface="Calibri" pitchFamily="34" charset="0"/>
              </a:rPr>
              <a:t>自我控制</a:t>
            </a:r>
          </a:p>
        </p:txBody>
      </p:sp>
      <p:sp>
        <p:nvSpPr>
          <p:cNvPr id="26" name="文字方塊 25"/>
          <p:cNvSpPr txBox="1">
            <a:spLocks noChangeArrowheads="1"/>
          </p:cNvSpPr>
          <p:nvPr/>
        </p:nvSpPr>
        <p:spPr bwMode="auto">
          <a:xfrm>
            <a:off x="5000625" y="5643563"/>
            <a:ext cx="3857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邊緣系統：杏仁核</a:t>
            </a:r>
            <a:r>
              <a:rPr kumimoji="0" lang="en-US" altLang="zh-TW" sz="1200">
                <a:latin typeface="Calibri" pitchFamily="34" charset="0"/>
              </a:rPr>
              <a:t>(</a:t>
            </a:r>
            <a:r>
              <a:rPr kumimoji="0" lang="zh-TW" altLang="en-US" sz="1200">
                <a:latin typeface="Calibri" pitchFamily="34" charset="0"/>
              </a:rPr>
              <a:t>情緒</a:t>
            </a:r>
            <a:r>
              <a:rPr kumimoji="0" lang="en-US" altLang="zh-TW" sz="1200">
                <a:latin typeface="Calibri" pitchFamily="34" charset="0"/>
              </a:rPr>
              <a:t>)</a:t>
            </a:r>
            <a:r>
              <a:rPr kumimoji="0" lang="en-US" altLang="zh-TW">
                <a:latin typeface="Calibri" pitchFamily="34" charset="0"/>
              </a:rPr>
              <a:t>/</a:t>
            </a:r>
            <a:r>
              <a:rPr kumimoji="0" lang="zh-TW" altLang="en-US">
                <a:latin typeface="Calibri" pitchFamily="34" charset="0"/>
              </a:rPr>
              <a:t>海馬迴</a:t>
            </a:r>
            <a:r>
              <a:rPr kumimoji="0" lang="en-US" altLang="zh-TW" sz="1200">
                <a:latin typeface="Calibri" pitchFamily="34" charset="0"/>
              </a:rPr>
              <a:t>(</a:t>
            </a:r>
            <a:r>
              <a:rPr kumimoji="0" lang="zh-TW" altLang="en-US" sz="1200">
                <a:latin typeface="Calibri" pitchFamily="34" charset="0"/>
              </a:rPr>
              <a:t>管理記憶</a:t>
            </a:r>
            <a:r>
              <a:rPr kumimoji="0" lang="en-US" altLang="zh-TW" sz="1200">
                <a:latin typeface="Calibri" pitchFamily="34" charset="0"/>
              </a:rPr>
              <a:t>)</a:t>
            </a:r>
            <a:endParaRPr kumimoji="0" lang="zh-TW" altLang="en-US" sz="1200">
              <a:latin typeface="Calibri" pitchFamily="34" charset="0"/>
            </a:endParaRPr>
          </a:p>
        </p:txBody>
      </p:sp>
      <p:sp>
        <p:nvSpPr>
          <p:cNvPr id="27" name="文字方塊 26"/>
          <p:cNvSpPr txBox="1">
            <a:spLocks noChangeArrowheads="1"/>
          </p:cNvSpPr>
          <p:nvPr/>
        </p:nvSpPr>
        <p:spPr bwMode="auto">
          <a:xfrm>
            <a:off x="5143500" y="6143625"/>
            <a:ext cx="30718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腦幹</a:t>
            </a:r>
            <a:r>
              <a:rPr kumimoji="0" lang="en-US" altLang="zh-TW" sz="1200">
                <a:latin typeface="Calibri" pitchFamily="34" charset="0"/>
              </a:rPr>
              <a:t>(</a:t>
            </a:r>
            <a:r>
              <a:rPr kumimoji="0" lang="zh-TW" altLang="en-US" sz="1200">
                <a:latin typeface="Calibri" pitchFamily="34" charset="0"/>
              </a:rPr>
              <a:t>管理基本生存</a:t>
            </a:r>
            <a:r>
              <a:rPr kumimoji="0" lang="en-US" altLang="zh-TW" sz="1200">
                <a:latin typeface="Calibri" pitchFamily="34" charset="0"/>
              </a:rPr>
              <a:t>-</a:t>
            </a:r>
            <a:r>
              <a:rPr kumimoji="0" lang="zh-TW" altLang="en-US" sz="1200">
                <a:latin typeface="Calibri" pitchFamily="34" charset="0"/>
              </a:rPr>
              <a:t>呼吸</a:t>
            </a:r>
            <a:r>
              <a:rPr kumimoji="0" lang="en-US" altLang="zh-TW" sz="1200">
                <a:latin typeface="Calibri" pitchFamily="34" charset="0"/>
              </a:rPr>
              <a:t>/</a:t>
            </a:r>
            <a:r>
              <a:rPr kumimoji="0" lang="zh-TW" altLang="en-US" sz="1200">
                <a:latin typeface="Calibri" pitchFamily="34" charset="0"/>
              </a:rPr>
              <a:t>心跳速度</a:t>
            </a:r>
            <a:r>
              <a:rPr kumimoji="0" lang="en-US" altLang="zh-TW" sz="1200">
                <a:latin typeface="Calibri" pitchFamily="34" charset="0"/>
              </a:rPr>
              <a:t>/</a:t>
            </a:r>
            <a:r>
              <a:rPr kumimoji="0" lang="zh-TW" altLang="en-US" sz="1200">
                <a:latin typeface="Calibri" pitchFamily="34" charset="0"/>
              </a:rPr>
              <a:t>直覺</a:t>
            </a:r>
            <a:r>
              <a:rPr kumimoji="0" lang="en-US" altLang="zh-TW" sz="1200">
                <a:latin typeface="Calibri" pitchFamily="34" charset="0"/>
              </a:rPr>
              <a:t>)</a:t>
            </a:r>
            <a:endParaRPr kumimoji="0" lang="zh-TW" altLang="en-US" sz="1200">
              <a:latin typeface="Calibri" pitchFamily="34" charset="0"/>
            </a:endParaRPr>
          </a:p>
        </p:txBody>
      </p:sp>
      <p:cxnSp>
        <p:nvCxnSpPr>
          <p:cNvPr id="33" name="直線單箭頭接點 32"/>
          <p:cNvCxnSpPr/>
          <p:nvPr/>
        </p:nvCxnSpPr>
        <p:spPr>
          <a:xfrm rot="10800000">
            <a:off x="2071688" y="1785938"/>
            <a:ext cx="500062" cy="2143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文字方塊 33"/>
          <p:cNvSpPr txBox="1">
            <a:spLocks noChangeArrowheads="1"/>
          </p:cNvSpPr>
          <p:nvPr/>
        </p:nvSpPr>
        <p:spPr bwMode="auto">
          <a:xfrm>
            <a:off x="1143000" y="1428750"/>
            <a:ext cx="857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僵化</a:t>
            </a:r>
          </a:p>
        </p:txBody>
      </p:sp>
      <p:sp>
        <p:nvSpPr>
          <p:cNvPr id="35" name="文字方塊 34"/>
          <p:cNvSpPr txBox="1">
            <a:spLocks noChangeArrowheads="1"/>
          </p:cNvSpPr>
          <p:nvPr/>
        </p:nvSpPr>
        <p:spPr bwMode="auto">
          <a:xfrm>
            <a:off x="285750" y="928688"/>
            <a:ext cx="8572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1600">
                <a:latin typeface="Calibri" pitchFamily="34" charset="0"/>
              </a:rPr>
              <a:t>一定要</a:t>
            </a:r>
          </a:p>
        </p:txBody>
      </p:sp>
      <p:sp>
        <p:nvSpPr>
          <p:cNvPr id="36" name="文字方塊 35"/>
          <p:cNvSpPr txBox="1">
            <a:spLocks noChangeArrowheads="1"/>
          </p:cNvSpPr>
          <p:nvPr/>
        </p:nvSpPr>
        <p:spPr bwMode="auto">
          <a:xfrm>
            <a:off x="428625" y="1357313"/>
            <a:ext cx="6429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1600">
                <a:latin typeface="Calibri" pitchFamily="34" charset="0"/>
              </a:rPr>
              <a:t>應該</a:t>
            </a:r>
          </a:p>
        </p:txBody>
      </p:sp>
      <p:sp>
        <p:nvSpPr>
          <p:cNvPr id="37" name="文字方塊 36"/>
          <p:cNvSpPr txBox="1">
            <a:spLocks noChangeArrowheads="1"/>
          </p:cNvSpPr>
          <p:nvPr/>
        </p:nvSpPr>
        <p:spPr bwMode="auto">
          <a:xfrm>
            <a:off x="285750" y="1785938"/>
            <a:ext cx="9286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1600">
                <a:latin typeface="Calibri" pitchFamily="34" charset="0"/>
              </a:rPr>
              <a:t>不可以</a:t>
            </a:r>
          </a:p>
        </p:txBody>
      </p:sp>
      <p:cxnSp>
        <p:nvCxnSpPr>
          <p:cNvPr id="39" name="直線單箭頭接點 38"/>
          <p:cNvCxnSpPr/>
          <p:nvPr/>
        </p:nvCxnSpPr>
        <p:spPr>
          <a:xfrm>
            <a:off x="5786438" y="2071688"/>
            <a:ext cx="1214437" cy="1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" name="文字方塊 39"/>
          <p:cNvSpPr txBox="1">
            <a:spLocks noChangeArrowheads="1"/>
          </p:cNvSpPr>
          <p:nvPr/>
        </p:nvSpPr>
        <p:spPr bwMode="auto">
          <a:xfrm>
            <a:off x="7072313" y="1928813"/>
            <a:ext cx="857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混亂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7" grpId="0"/>
      <p:bldP spid="17" grpId="1"/>
      <p:bldP spid="20" grpId="0" animBg="1"/>
      <p:bldP spid="20" grpId="1" animBg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34" grpId="0"/>
      <p:bldP spid="35" grpId="0"/>
      <p:bldP spid="36" grpId="0"/>
      <p:bldP spid="37" grpId="0"/>
      <p:bldP spid="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/>
          </a:p>
        </p:txBody>
      </p:sp>
      <p:pic>
        <p:nvPicPr>
          <p:cNvPr id="7171" name="內容版面配置區 3" descr="1167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42938" y="1357313"/>
            <a:ext cx="3395662" cy="4525962"/>
          </a:xfrm>
        </p:spPr>
      </p:pic>
      <p:pic>
        <p:nvPicPr>
          <p:cNvPr id="7172" name="圖片 4" descr="11678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1214438"/>
            <a:ext cx="3930650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矩形 5"/>
          <p:cNvSpPr>
            <a:spLocks noChangeArrowheads="1"/>
          </p:cNvSpPr>
          <p:nvPr/>
        </p:nvSpPr>
        <p:spPr bwMode="auto">
          <a:xfrm>
            <a:off x="3929063" y="6357938"/>
            <a:ext cx="45720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800">
                <a:latin typeface="Calibri" pitchFamily="34" charset="0"/>
              </a:rPr>
              <a:t>取自：教養，從跟孩子的情緒做朋友開始：孩子鬧脾氣，正是開發全腦的好時機</a:t>
            </a:r>
          </a:p>
        </p:txBody>
      </p:sp>
      <p:sp>
        <p:nvSpPr>
          <p:cNvPr id="7" name="橢圓 6"/>
          <p:cNvSpPr/>
          <p:nvPr/>
        </p:nvSpPr>
        <p:spPr>
          <a:xfrm>
            <a:off x="7358063" y="5000625"/>
            <a:ext cx="1285875" cy="78581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8" name="文字方塊 7"/>
          <p:cNvSpPr txBox="1">
            <a:spLocks noChangeArrowheads="1"/>
          </p:cNvSpPr>
          <p:nvPr/>
        </p:nvSpPr>
        <p:spPr bwMode="auto">
          <a:xfrm>
            <a:off x="7572374" y="5143500"/>
            <a:ext cx="114302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dirty="0">
                <a:latin typeface="Calibri" pitchFamily="34" charset="0"/>
              </a:rPr>
              <a:t>下層腦</a:t>
            </a:r>
            <a:endParaRPr kumimoji="0" lang="zh-TW" altLang="en-US" dirty="0">
              <a:latin typeface="Calibri" pitchFamily="34" charset="0"/>
            </a:endParaRPr>
          </a:p>
        </p:txBody>
      </p:sp>
      <p:sp>
        <p:nvSpPr>
          <p:cNvPr id="9" name="橢圓 8"/>
          <p:cNvSpPr/>
          <p:nvPr/>
        </p:nvSpPr>
        <p:spPr>
          <a:xfrm>
            <a:off x="3000375" y="3714750"/>
            <a:ext cx="1285875" cy="78581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0" name="文字方塊 9"/>
          <p:cNvSpPr txBox="1">
            <a:spLocks noChangeArrowheads="1"/>
          </p:cNvSpPr>
          <p:nvPr/>
        </p:nvSpPr>
        <p:spPr bwMode="auto">
          <a:xfrm>
            <a:off x="3286124" y="3857625"/>
            <a:ext cx="100012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zh-TW" altLang="en-US" dirty="0">
                <a:latin typeface="Calibri" pitchFamily="34" charset="0"/>
              </a:rPr>
              <a:t>上層腦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  <p:bldP spid="8" grpId="1"/>
      <p:bldP spid="9" grpId="0" animBg="1"/>
      <p:bldP spid="9" grpId="1" animBg="1"/>
      <p:bldP spid="10" grpId="0"/>
      <p:bldP spid="1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做法一</a:t>
            </a:r>
            <a:br>
              <a:rPr lang="en-US" altLang="zh-TW" dirty="0"/>
            </a:br>
            <a:r>
              <a:rPr lang="zh-TW" altLang="en-US" dirty="0"/>
              <a:t>調整語句</a:t>
            </a:r>
          </a:p>
        </p:txBody>
      </p:sp>
      <p:pic>
        <p:nvPicPr>
          <p:cNvPr id="1026" name="Picture 2" descr="C:\Users\Jay\Desktop\下載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2285992"/>
            <a:ext cx="4376759" cy="29956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4800" dirty="0">
                <a:latin typeface="標楷體" pitchFamily="65" charset="-120"/>
                <a:ea typeface="標楷體" pitchFamily="65" charset="-120"/>
              </a:rPr>
              <a:t>作法二我訊息</a:t>
            </a: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500034" y="214311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1.</a:t>
            </a: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具體事件</a:t>
            </a:r>
            <a:endParaRPr kumimoji="0" lang="en-US" altLang="zh-TW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4400" dirty="0">
                <a:latin typeface="標楷體" pitchFamily="65" charset="-120"/>
                <a:ea typeface="標楷體" pitchFamily="65" charset="-120"/>
                <a:cs typeface="+mj-cs"/>
              </a:rPr>
              <a:t>2.</a:t>
            </a:r>
            <a:r>
              <a:rPr lang="zh-TW" altLang="en-US" sz="4400" dirty="0">
                <a:latin typeface="標楷體" pitchFamily="65" charset="-120"/>
                <a:ea typeface="標楷體" pitchFamily="65" charset="-120"/>
                <a:cs typeface="+mj-cs"/>
              </a:rPr>
              <a:t>自己對於此事件的感受</a:t>
            </a:r>
            <a:endParaRPr lang="en-US" altLang="zh-TW" sz="4400" dirty="0">
              <a:latin typeface="標楷體" pitchFamily="65" charset="-120"/>
              <a:ea typeface="標楷體" pitchFamily="65" charset="-120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3.</a:t>
            </a: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自己的期待</a:t>
            </a: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428596" y="521495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lvl="0">
              <a:spcBef>
                <a:spcPct val="0"/>
              </a:spcBef>
              <a:defRPr/>
            </a:pPr>
            <a:r>
              <a:rPr kumimoji="0" lang="en-US" altLang="zh-TW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1.</a:t>
            </a:r>
            <a:r>
              <a:rPr lang="zh-TW" altLang="en-US" sz="4400" dirty="0">
                <a:latin typeface="標楷體" pitchFamily="65" charset="-120"/>
                <a:ea typeface="標楷體" pitchFamily="65" charset="-120"/>
                <a:cs typeface="+mj-cs"/>
              </a:rPr>
              <a:t>自己對於此事件的感受</a:t>
            </a:r>
            <a:endParaRPr kumimoji="0" lang="en-US" altLang="zh-TW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  <a:p>
            <a:pPr lvl="0">
              <a:spcBef>
                <a:spcPct val="0"/>
              </a:spcBef>
              <a:defRPr/>
            </a:pPr>
            <a:r>
              <a:rPr lang="en-US" altLang="zh-TW" sz="4400" dirty="0">
                <a:latin typeface="標楷體" pitchFamily="65" charset="-120"/>
                <a:ea typeface="標楷體" pitchFamily="65" charset="-120"/>
                <a:cs typeface="+mj-cs"/>
              </a:rPr>
              <a:t>2.</a:t>
            </a:r>
            <a:r>
              <a:rPr lang="zh-TW" altLang="en-US" sz="4400" dirty="0">
                <a:latin typeface="標楷體" pitchFamily="65" charset="-120"/>
                <a:ea typeface="標楷體" pitchFamily="65" charset="-120"/>
                <a:cs typeface="+mj-cs"/>
              </a:rPr>
              <a:t>具體事件</a:t>
            </a:r>
            <a:endParaRPr lang="en-US" altLang="zh-TW" sz="4400" dirty="0">
              <a:latin typeface="標楷體" pitchFamily="65" charset="-120"/>
              <a:ea typeface="標楷體" pitchFamily="65" charset="-120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3.</a:t>
            </a: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自己的期待</a:t>
            </a: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714348" y="35718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kumimoji="0" lang="zh-TW" altLang="en-US" sz="4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       或</a:t>
            </a:r>
            <a:endParaRPr kumimoji="0" lang="zh-TW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928694"/>
          </a:xfrm>
        </p:spPr>
        <p:txBody>
          <a:bodyPr>
            <a:noAutofit/>
          </a:bodyPr>
          <a:lstStyle/>
          <a:p>
            <a:pPr lvl="0"/>
            <a:r>
              <a:rPr kumimoji="1" lang="zh-TW" altLang="zh-TW" sz="3600" b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第一步驟「把困擾你的行為描述出來」</a:t>
            </a:r>
            <a:br>
              <a:rPr kumimoji="1" lang="zh-TW" altLang="zh-TW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</a:b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7158" y="2214554"/>
            <a:ext cx="3786182" cy="64294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矩形 3"/>
          <p:cNvSpPr/>
          <p:nvPr/>
        </p:nvSpPr>
        <p:spPr>
          <a:xfrm>
            <a:off x="357158" y="2428868"/>
            <a:ext cx="37147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/>
              <a:t>少用「一直」、「永遠」、「都是」</a:t>
            </a:r>
            <a:endParaRPr lang="zh-TW" altLang="en-US" dirty="0"/>
          </a:p>
        </p:txBody>
      </p:sp>
      <p:sp>
        <p:nvSpPr>
          <p:cNvPr id="7" name="矩形 6"/>
          <p:cNvSpPr/>
          <p:nvPr/>
        </p:nvSpPr>
        <p:spPr>
          <a:xfrm>
            <a:off x="571472" y="3500438"/>
            <a:ext cx="2786082" cy="18573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500034" y="3643314"/>
            <a:ext cx="25003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把焦點集中在某一個特定的狀況或行為，然後加以描述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929058" y="3857628"/>
            <a:ext cx="4572032" cy="18573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3857620" y="407194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要避免用指名道姓的指責語氣說話。如果有可能，儘量避免說到「你」，或是「你…怎樣…怎樣」。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0" y="6488668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我訊息</a:t>
            </a:r>
          </a:p>
        </p:txBody>
      </p:sp>
      <p:sp>
        <p:nvSpPr>
          <p:cNvPr id="10" name="矩形 9"/>
          <p:cNvSpPr/>
          <p:nvPr/>
        </p:nvSpPr>
        <p:spPr>
          <a:xfrm>
            <a:off x="4572000" y="228599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0"/>
              </a:spcBef>
            </a:pP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你的訊息</a:t>
            </a:r>
            <a:endParaRPr lang="en-US" altLang="zh-TW" dirty="0"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13" name="直線單箭頭接點 12"/>
          <p:cNvCxnSpPr/>
          <p:nvPr/>
        </p:nvCxnSpPr>
        <p:spPr>
          <a:xfrm>
            <a:off x="4071934" y="2428868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1357290" y="1428736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0"/>
              </a:spcBef>
            </a:pP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原則</a:t>
            </a:r>
            <a:endParaRPr lang="en-US" altLang="zh-TW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0034" y="221455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>第二步驟：說出你對這件行為可能導致的結果有什麼</a:t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0" y="6488668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我訊息</a:t>
            </a: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914400" y="414338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感受</a:t>
            </a:r>
            <a:br>
              <a:rPr kumimoji="0" lang="zh-TW" altLang="zh-TW" sz="9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zh-TW" altLang="en-US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71472" y="2928934"/>
            <a:ext cx="8572528" cy="1143000"/>
          </a:xfrm>
        </p:spPr>
        <p:txBody>
          <a:bodyPr>
            <a:noAutofit/>
          </a:bodyPr>
          <a:lstStyle/>
          <a:p>
            <a:r>
              <a:rPr lang="zh-TW" altLang="zh-TW" sz="3600" dirty="0">
                <a:latin typeface="標楷體" pitchFamily="65" charset="-120"/>
                <a:ea typeface="標楷體" pitchFamily="65" charset="-120"/>
              </a:rPr>
              <a:t>第三步驟：把後果或是對你所造成的</a:t>
            </a:r>
            <a:br>
              <a:rPr lang="en-US" altLang="zh-TW" sz="3600" dirty="0">
                <a:latin typeface="標楷體" pitchFamily="65" charset="-120"/>
                <a:ea typeface="標楷體" pitchFamily="65" charset="-120"/>
              </a:rPr>
            </a:br>
            <a:br>
              <a:rPr lang="zh-TW" altLang="zh-TW" sz="3600" dirty="0">
                <a:latin typeface="標楷體" pitchFamily="65" charset="-120"/>
                <a:ea typeface="標楷體" pitchFamily="65" charset="-120"/>
              </a:rPr>
            </a:b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6488668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我訊息</a:t>
            </a: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928662" y="3500438"/>
            <a:ext cx="857252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altLang="zh-TW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</a:br>
            <a:br>
              <a:rPr kumimoji="0" lang="en-US" altLang="zh-TW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</a:br>
            <a:r>
              <a:rPr kumimoji="0" lang="zh-TW" altLang="zh-TW" sz="5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影響說出來</a:t>
            </a:r>
            <a:br>
              <a:rPr kumimoji="0" lang="zh-TW" altLang="zh-TW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</a:br>
            <a:endParaRPr kumimoji="0" lang="zh-TW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孩子沒把飯吃完，就直接去看電視</a:t>
            </a: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428596" y="171448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lvl="0">
              <a:spcBef>
                <a:spcPct val="0"/>
              </a:spcBef>
            </a:pPr>
            <a:r>
              <a:rPr lang="zh-TW" altLang="en-US" sz="2800" dirty="0">
                <a:latin typeface="標楷體" pitchFamily="65" charset="-120"/>
                <a:ea typeface="標楷體" pitchFamily="65" charset="-120"/>
                <a:cs typeface="+mj-cs"/>
              </a:rPr>
              <a:t>你的訊息：</a:t>
            </a:r>
            <a:endParaRPr lang="en-US" altLang="zh-TW" sz="2800" dirty="0">
              <a:latin typeface="標楷體" pitchFamily="65" charset="-120"/>
              <a:ea typeface="標楷體" pitchFamily="65" charset="-120"/>
              <a:cs typeface="+mj-cs"/>
            </a:endParaRPr>
          </a:p>
          <a:p>
            <a:pPr lvl="0" algn="ctr">
              <a:spcBef>
                <a:spcPct val="0"/>
              </a:spcBef>
            </a:pPr>
            <a:endParaRPr lang="en-US" altLang="zh-TW" sz="2800" dirty="0">
              <a:latin typeface="標楷體" pitchFamily="65" charset="-120"/>
              <a:ea typeface="標楷體" pitchFamily="65" charset="-120"/>
              <a:cs typeface="+mj-cs"/>
            </a:endParaRPr>
          </a:p>
          <a:p>
            <a:pPr lvl="0" algn="ctr">
              <a:spcBef>
                <a:spcPct val="0"/>
              </a:spcBef>
            </a:pPr>
            <a:r>
              <a:rPr lang="zh-TW" altLang="en-US" sz="2800" dirty="0">
                <a:latin typeface="標楷體" pitchFamily="65" charset="-120"/>
                <a:ea typeface="標楷體" pitchFamily="65" charset="-120"/>
                <a:cs typeface="+mj-cs"/>
              </a:rPr>
              <a:t>你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  <a:cs typeface="+mj-cs"/>
              </a:rPr>
              <a:t>每次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  <a:cs typeface="+mj-cs"/>
              </a:rPr>
              <a:t>都這樣，做事沒頭沒尾的，真的受不了你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428596" y="4357694"/>
            <a:ext cx="292895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</a:pPr>
            <a:r>
              <a:rPr lang="zh-TW" altLang="en-US" sz="2400" dirty="0">
                <a:latin typeface="標楷體" pitchFamily="65" charset="-120"/>
                <a:ea typeface="標楷體" pitchFamily="65" charset="-120"/>
                <a:cs typeface="+mj-cs"/>
              </a:rPr>
              <a:t>我的訊息：</a:t>
            </a:r>
            <a:endParaRPr lang="en-US" altLang="zh-TW" sz="2400" dirty="0">
              <a:latin typeface="標楷體" pitchFamily="65" charset="-120"/>
              <a:ea typeface="標楷體" pitchFamily="65" charset="-120"/>
              <a:cs typeface="+mj-cs"/>
            </a:endParaRPr>
          </a:p>
          <a:p>
            <a:pPr lvl="0" algn="ctr">
              <a:spcBef>
                <a:spcPct val="0"/>
              </a:spcBef>
            </a:pPr>
            <a:endParaRPr lang="en-US" altLang="zh-TW" sz="2400" dirty="0">
              <a:latin typeface="標楷體" pitchFamily="65" charset="-120"/>
              <a:ea typeface="標楷體" pitchFamily="65" charset="-120"/>
              <a:cs typeface="+mj-cs"/>
            </a:endParaRPr>
          </a:p>
          <a:p>
            <a:pPr lvl="0" algn="ctr">
              <a:spcBef>
                <a:spcPct val="0"/>
              </a:spcBef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你的飯還沒吃完就去看電視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(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具體事實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)</a:t>
            </a:r>
          </a:p>
          <a:p>
            <a:pPr lvl="0" algn="ctr">
              <a:spcBef>
                <a:spcPct val="0"/>
              </a:spcBef>
            </a:pPr>
            <a:endParaRPr lang="en-US" altLang="zh-TW" sz="24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  <a:cs typeface="+mj-cs"/>
            </a:endParaRPr>
          </a:p>
          <a:p>
            <a:pPr lvl="0" algn="ctr">
              <a:spcBef>
                <a:spcPct val="0"/>
              </a:spcBef>
            </a:pPr>
            <a:r>
              <a:rPr kumimoji="0" lang="zh-TW" altLang="en-US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讓我很生氣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(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感受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)</a:t>
            </a:r>
          </a:p>
          <a:p>
            <a:pPr lvl="0" algn="ctr">
              <a:spcBef>
                <a:spcPct val="0"/>
              </a:spcBef>
            </a:pPr>
            <a:endParaRPr kumimoji="0" lang="en-US" altLang="zh-TW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  <a:p>
            <a:pPr lvl="0" algn="ctr">
              <a:spcBef>
                <a:spcPct val="0"/>
              </a:spcBef>
            </a:pPr>
            <a:r>
              <a:rPr lang="zh-TW" altLang="en-US" sz="2400" dirty="0">
                <a:latin typeface="標楷體" pitchFamily="65" charset="-120"/>
                <a:ea typeface="標楷體" pitchFamily="65" charset="-120"/>
                <a:cs typeface="+mj-cs"/>
              </a:rPr>
              <a:t>因為我沒有辦法收拾洗碗早點休息</a:t>
            </a:r>
            <a:r>
              <a:rPr lang="en-US" altLang="zh-TW" sz="2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+mj-cs"/>
              </a:rPr>
              <a:t>(</a:t>
            </a:r>
            <a:r>
              <a:rPr lang="zh-TW" altLang="en-US" sz="2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+mj-cs"/>
              </a:rPr>
              <a:t>造成的影響</a:t>
            </a:r>
            <a:r>
              <a:rPr lang="en-US" altLang="zh-TW" sz="2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+mj-cs"/>
              </a:rPr>
              <a:t>)</a:t>
            </a:r>
            <a:endParaRPr kumimoji="0" lang="zh-TW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357818" y="3214686"/>
            <a:ext cx="278608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zh-TW" altLang="en-US" sz="2000" dirty="0">
                <a:latin typeface="標楷體" pitchFamily="65" charset="-120"/>
                <a:ea typeface="標楷體" pitchFamily="65" charset="-120"/>
              </a:rPr>
              <a:t>我的訊息：</a:t>
            </a:r>
            <a:endParaRPr lang="en-US" altLang="zh-TW" sz="2000" dirty="0">
              <a:latin typeface="標楷體" pitchFamily="65" charset="-120"/>
              <a:ea typeface="標楷體" pitchFamily="65" charset="-120"/>
            </a:endParaRPr>
          </a:p>
          <a:p>
            <a:pPr lvl="0" algn="ctr">
              <a:spcBef>
                <a:spcPct val="0"/>
              </a:spcBef>
            </a:pPr>
            <a:endParaRPr lang="en-US" altLang="zh-TW" sz="2000" dirty="0">
              <a:latin typeface="標楷體" pitchFamily="65" charset="-120"/>
              <a:ea typeface="標楷體" pitchFamily="65" charset="-120"/>
            </a:endParaRPr>
          </a:p>
          <a:p>
            <a:pPr lvl="0" algn="ctr">
              <a:spcBef>
                <a:spcPct val="0"/>
              </a:spcBef>
            </a:pPr>
            <a:endParaRPr lang="en-US" altLang="zh-TW" sz="20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  <a:p>
            <a:pPr algn="ctr">
              <a:spcBef>
                <a:spcPct val="0"/>
              </a:spcBef>
            </a:pPr>
            <a:r>
              <a:rPr lang="zh-TW" altLang="en-US" sz="2000" dirty="0">
                <a:latin typeface="標楷體" pitchFamily="65" charset="-120"/>
                <a:ea typeface="標楷體" pitchFamily="65" charset="-120"/>
              </a:rPr>
              <a:t>我很生氣</a:t>
            </a:r>
            <a:r>
              <a:rPr lang="en-US" altLang="zh-TW" sz="20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感受</a:t>
            </a:r>
            <a:r>
              <a:rPr lang="en-US" altLang="zh-TW" sz="20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algn="ctr">
              <a:spcBef>
                <a:spcPct val="0"/>
              </a:spcBef>
            </a:pPr>
            <a:endParaRPr lang="en-US" altLang="zh-TW" sz="20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  <a:p>
            <a:pPr algn="ctr">
              <a:spcBef>
                <a:spcPct val="0"/>
              </a:spcBef>
            </a:pPr>
            <a:r>
              <a:rPr lang="zh-TW" altLang="en-US" sz="2000" dirty="0">
                <a:latin typeface="標楷體" pitchFamily="65" charset="-120"/>
                <a:ea typeface="標楷體" pitchFamily="65" charset="-120"/>
              </a:rPr>
              <a:t>你的飯還沒吃完就去看電視</a:t>
            </a:r>
            <a:r>
              <a:rPr lang="en-US" altLang="zh-TW" sz="20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具體事實</a:t>
            </a:r>
            <a:r>
              <a:rPr lang="en-US" altLang="zh-TW" sz="20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lvl="0" algn="ctr">
              <a:spcBef>
                <a:spcPct val="0"/>
              </a:spcBef>
            </a:pPr>
            <a:endParaRPr lang="en-US" altLang="zh-TW" sz="20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  <a:p>
            <a:pPr lvl="0" algn="ctr">
              <a:spcBef>
                <a:spcPct val="0"/>
              </a:spcBef>
            </a:pPr>
            <a:r>
              <a:rPr lang="zh-TW" altLang="en-US" sz="2000" dirty="0">
                <a:latin typeface="標楷體" pitchFamily="65" charset="-120"/>
                <a:ea typeface="標楷體" pitchFamily="65" charset="-120"/>
              </a:rPr>
              <a:t>因為我沒有辦法收拾洗碗早點休息</a:t>
            </a:r>
            <a:r>
              <a:rPr lang="en-US" altLang="zh-TW" sz="20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造成的影響</a:t>
            </a:r>
            <a:endParaRPr lang="zh-TW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500034" y="214311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大人一進門看到客廳亂七八糟</a:t>
            </a:r>
            <a:br>
              <a:rPr lang="en-US" altLang="zh-TW" dirty="0"/>
            </a:br>
            <a:r>
              <a:rPr lang="zh-TW" altLang="en-US" dirty="0"/>
              <a:t>書包、襪子灑了一地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公視</a:t>
            </a:r>
          </a:p>
        </p:txBody>
      </p:sp>
      <p:pic>
        <p:nvPicPr>
          <p:cNvPr id="5" name="圖片 4" descr="1715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71802" y="1571612"/>
            <a:ext cx="3429586" cy="400052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43174" y="5857892"/>
            <a:ext cx="54292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跟爸媽溝通總是讓你心很累嗎？來試試溝通練習吧！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14348" y="2214554"/>
            <a:ext cx="8215370" cy="8572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2700" dirty="0"/>
              <a:t>每一次有品質的互動，都是建構孩子大腦的機會與情緒調解</a:t>
            </a:r>
            <a:br>
              <a:rPr lang="zh-TW" altLang="en-US" dirty="0"/>
            </a:br>
            <a:endParaRPr lang="zh-TW" altLang="en-US" dirty="0"/>
          </a:p>
        </p:txBody>
      </p:sp>
      <p:pic>
        <p:nvPicPr>
          <p:cNvPr id="4" name="內容版面配置區 3" descr="1167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643042" y="3143248"/>
            <a:ext cx="2036679" cy="271462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685800" y="2008188"/>
            <a:ext cx="7772400" cy="14700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800" dirty="0">
                <a:latin typeface="標楷體" pitchFamily="65" charset="-120"/>
                <a:ea typeface="標楷體" pitchFamily="65" charset="-120"/>
              </a:rPr>
              <a:t>謝謝聆聽</a:t>
            </a:r>
          </a:p>
        </p:txBody>
      </p:sp>
      <p:pic>
        <p:nvPicPr>
          <p:cNvPr id="7" name="Picture 4" descr="t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6000760" y="3500438"/>
            <a:ext cx="2357454" cy="2857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587</Words>
  <Application>Microsoft Office PowerPoint</Application>
  <PresentationFormat>如螢幕大小 (4:3)</PresentationFormat>
  <Paragraphs>119</Paragraphs>
  <Slides>20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5" baseType="lpstr">
      <vt:lpstr>新細明體</vt:lpstr>
      <vt:lpstr>標楷體</vt:lpstr>
      <vt:lpstr>Arial</vt:lpstr>
      <vt:lpstr>Calibri</vt:lpstr>
      <vt:lpstr>Office 佈景主題</vt:lpstr>
      <vt:lpstr> 親子關係～ 脫口而出的話是『愛』還是『刃』</vt:lpstr>
      <vt:lpstr>温文傑</vt:lpstr>
      <vt:lpstr>大綱</vt:lpstr>
      <vt:lpstr>體驗一</vt:lpstr>
      <vt:lpstr>體驗二</vt:lpstr>
      <vt:lpstr>體驗三</vt:lpstr>
      <vt:lpstr>影響</vt:lpstr>
      <vt:lpstr>PowerPoint 簡報</vt:lpstr>
      <vt:lpstr>PowerPoint 簡報</vt:lpstr>
      <vt:lpstr>PowerPoint 簡報</vt:lpstr>
      <vt:lpstr>做法一 調整語句</vt:lpstr>
      <vt:lpstr>作法二我訊息</vt:lpstr>
      <vt:lpstr>第一步驟「把困擾你的行為描述出來」 </vt:lpstr>
      <vt:lpstr>第二步驟：說出你對這件行為可能導致的結果有什麼 </vt:lpstr>
      <vt:lpstr>第三步驟：把後果或是對你所造成的  </vt:lpstr>
      <vt:lpstr>孩子沒把飯吃完，就直接去看電視</vt:lpstr>
      <vt:lpstr>大人一進門看到客廳亂七八糟 書包、襪子灑了一地</vt:lpstr>
      <vt:lpstr>公視</vt:lpstr>
      <vt:lpstr>每一次有品質的互動，都是建構孩子大腦的機會與情緒調解 </vt:lpstr>
      <vt:lpstr>謝謝聆聽</vt:lpstr>
    </vt:vector>
  </TitlesOfParts>
  <Company>C.M.T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Jay</dc:creator>
  <cp:lastModifiedBy>邦尼</cp:lastModifiedBy>
  <cp:revision>54</cp:revision>
  <dcterms:created xsi:type="dcterms:W3CDTF">2020-09-11T08:02:00Z</dcterms:created>
  <dcterms:modified xsi:type="dcterms:W3CDTF">2020-09-17T04:45:01Z</dcterms:modified>
</cp:coreProperties>
</file>